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41"/>
  </p:notesMasterIdLst>
  <p:sldIdLst>
    <p:sldId id="294" r:id="rId5"/>
    <p:sldId id="390" r:id="rId6"/>
    <p:sldId id="391" r:id="rId7"/>
    <p:sldId id="290" r:id="rId8"/>
    <p:sldId id="263" r:id="rId9"/>
    <p:sldId id="264" r:id="rId10"/>
    <p:sldId id="266" r:id="rId11"/>
    <p:sldId id="291" r:id="rId12"/>
    <p:sldId id="267" r:id="rId13"/>
    <p:sldId id="392" r:id="rId14"/>
    <p:sldId id="393" r:id="rId15"/>
    <p:sldId id="394" r:id="rId16"/>
    <p:sldId id="395" r:id="rId17"/>
    <p:sldId id="396" r:id="rId18"/>
    <p:sldId id="397" r:id="rId19"/>
    <p:sldId id="375" r:id="rId20"/>
    <p:sldId id="398" r:id="rId21"/>
    <p:sldId id="399" r:id="rId22"/>
    <p:sldId id="400" r:id="rId23"/>
    <p:sldId id="376" r:id="rId24"/>
    <p:sldId id="401" r:id="rId25"/>
    <p:sldId id="402" r:id="rId26"/>
    <p:sldId id="403" r:id="rId27"/>
    <p:sldId id="404" r:id="rId28"/>
    <p:sldId id="296" r:id="rId29"/>
    <p:sldId id="297" r:id="rId30"/>
    <p:sldId id="361" r:id="rId31"/>
    <p:sldId id="405" r:id="rId32"/>
    <p:sldId id="406" r:id="rId33"/>
    <p:sldId id="377" r:id="rId34"/>
    <p:sldId id="407" r:id="rId35"/>
    <p:sldId id="378" r:id="rId36"/>
    <p:sldId id="379" r:id="rId37"/>
    <p:sldId id="310" r:id="rId38"/>
    <p:sldId id="298" r:id="rId39"/>
    <p:sldId id="261" r:id="rId40"/>
  </p:sldIdLst>
  <p:sldSz cx="9144000" cy="6858000" type="screen4x3"/>
  <p:notesSz cx="6858000" cy="9144000"/>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00A"/>
    <a:srgbClr val="0088B8"/>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466" autoAdjust="0"/>
  </p:normalViewPr>
  <p:slideViewPr>
    <p:cSldViewPr>
      <p:cViewPr varScale="1">
        <p:scale>
          <a:sx n="59" d="100"/>
          <a:sy n="59" d="100"/>
        </p:scale>
        <p:origin x="1656"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gs" Target="tags/tag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B76340D-EF68-42FA-8806-6DF91330B7B4}" type="slidenum">
              <a:rPr kumimoji="0" lang="zh-CN" altLang="en-US"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zh-CN"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anose="05000000000000000000" pitchFamily="2" charset="2"/>
              <a:buNone/>
            </a:pPr>
            <a:endParaRPr lang="zh-CN" altLang="en-US" smtClean="0">
              <a:latin typeface="Arial" panose="020B0604020202020204" pitchFamily="34" charset="0"/>
            </a:endParaRPr>
          </a:p>
        </p:txBody>
      </p:sp>
    </p:spTree>
    <p:extLst>
      <p:ext uri="{BB962C8B-B14F-4D97-AF65-F5344CB8AC3E}">
        <p14:creationId xmlns:p14="http://schemas.microsoft.com/office/powerpoint/2010/main" val="2576798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sz="2800">
                <a:solidFill>
                  <a:schemeClr val="tx1"/>
                </a:solidFill>
                <a:latin typeface="Arial" panose="020B0604020202020204" pitchFamily="34" charset="0"/>
              </a:defRPr>
            </a:lvl1pPr>
            <a:lvl2pPr marL="742950" indent="-285750">
              <a:defRPr sz="2800">
                <a:solidFill>
                  <a:schemeClr val="tx1"/>
                </a:solidFill>
                <a:latin typeface="Arial" panose="020B0604020202020204" pitchFamily="34" charset="0"/>
              </a:defRPr>
            </a:lvl2pPr>
            <a:lvl3pPr marL="1143000" indent="-228600">
              <a:defRPr sz="2800">
                <a:solidFill>
                  <a:schemeClr val="tx1"/>
                </a:solidFill>
                <a:latin typeface="Arial" panose="020B0604020202020204" pitchFamily="34" charset="0"/>
              </a:defRPr>
            </a:lvl3pPr>
            <a:lvl4pPr marL="1600200" indent="-228600">
              <a:defRPr sz="2800">
                <a:solidFill>
                  <a:schemeClr val="tx1"/>
                </a:solidFill>
                <a:latin typeface="Arial" panose="020B0604020202020204" pitchFamily="34" charset="0"/>
              </a:defRPr>
            </a:lvl4pPr>
            <a:lvl5pPr marL="2057400" indent="-22860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7FFD472-6AAC-48A9-9737-1BF8124E2405}" type="slidenum">
              <a:rPr kumimoji="0" lang="zh-CN" altLang="en-US"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zh-CN" sz="1200" b="0"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Wingdings" panose="05000000000000000000" pitchFamily="2" charset="2"/>
              <a:buNone/>
            </a:pPr>
            <a:endParaRPr lang="zh-CN" altLang="en-US" smtClean="0">
              <a:latin typeface="Arial" panose="020B0604020202020204" pitchFamily="34" charset="0"/>
            </a:endParaRPr>
          </a:p>
        </p:txBody>
      </p:sp>
    </p:spTree>
    <p:extLst>
      <p:ext uri="{BB962C8B-B14F-4D97-AF65-F5344CB8AC3E}">
        <p14:creationId xmlns:p14="http://schemas.microsoft.com/office/powerpoint/2010/main" val="859763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6858712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921980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9959744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8260774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8759958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118130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79349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238437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9307497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417187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07856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2967416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0871918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8207304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768515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862407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9648919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748449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7228019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69024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36</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2.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2.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3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14.emf"/><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7.emf"/><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8.emf"/><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3.jpe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a16="http://schemas.microsoft.com/office/drawing/2014/main" id="{ACBEF02D-A005-41F5-AA1F-2CF9CFD85482}"/>
              </a:ext>
            </a:extLst>
          </p:cNvPr>
          <p:cNvSpPr txBox="1">
            <a:spLocks noChangeArrowheads="1"/>
          </p:cNvSpPr>
          <p:nvPr/>
        </p:nvSpPr>
        <p:spPr bwMode="auto">
          <a:xfrm>
            <a:off x="381000" y="2990850"/>
            <a:ext cx="8382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NGHỀ</a:t>
            </a:r>
          </a:p>
        </p:txBody>
      </p:sp>
      <p:sp>
        <p:nvSpPr>
          <p:cNvPr id="30" name="TextBox 4">
            <a:extLst>
              <a:ext uri="{FF2B5EF4-FFF2-40B4-BE49-F238E27FC236}">
                <a16:creationId xmlns:a16="http://schemas.microsoft.com/office/drawing/2014/main" id="{C1DEC496-B31C-4B96-BFC4-686869BAC738}"/>
              </a:ext>
            </a:extLst>
          </p:cNvPr>
          <p:cNvSpPr txBox="1">
            <a:spLocks noChangeArrowheads="1"/>
          </p:cNvSpPr>
          <p:nvPr/>
        </p:nvSpPr>
        <p:spPr bwMode="auto">
          <a:xfrm>
            <a:off x="1828800" y="5105400"/>
            <a:ext cx="5715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ThS</a:t>
            </a:r>
            <a:r>
              <a:rPr lang="en-US" altLang="en-US" sz="2800" b="1" dirty="0">
                <a:solidFill>
                  <a:srgbClr val="1909E5"/>
                </a:solidFill>
                <a:latin typeface="Times New Roman" panose="02020603050405020304" pitchFamily="18" charset="0"/>
                <a:cs typeface="Times New Roman" panose="02020603050405020304" pitchFamily="18" charset="0"/>
              </a:rPr>
              <a:t>. LÊ VĂN </a:t>
            </a:r>
            <a:r>
              <a:rPr lang="en-US" altLang="en-US" sz="2800" b="1" dirty="0" smtClean="0">
                <a:solidFill>
                  <a:srgbClr val="1909E5"/>
                </a:solidFill>
                <a:latin typeface="Times New Roman" panose="02020603050405020304" pitchFamily="18" charset="0"/>
                <a:cs typeface="Times New Roman" panose="02020603050405020304" pitchFamily="18" charset="0"/>
              </a:rPr>
              <a:t>BÌNH</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binhvanle2307@gmail.com</a:t>
            </a:r>
            <a:endParaRPr lang="en-US" altLang="en-US" sz="2800" dirty="0">
              <a:solidFill>
                <a:srgbClr val="0C0C92"/>
              </a:solidFill>
              <a:latin typeface="Times New Roman" panose="02020603050405020304" pitchFamily="18" charset="0"/>
              <a:cs typeface="Times New Roman" panose="02020603050405020304" pitchFamily="18" charset="0"/>
            </a:endParaRPr>
          </a:p>
          <a:p>
            <a:pPr eaLnBrk="1" hangingPunct="1"/>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2" descr="top bar swoosh revised"/>
          <p:cNvPicPr>
            <a:picLocks noChangeAspect="1" noChangeArrowheads="1"/>
          </p:cNvPicPr>
          <p:nvPr/>
        </p:nvPicPr>
        <p:blipFill>
          <a:blip r:embed="rId3" cstate="print">
            <a:extLst>
              <a:ext uri="{28A0092B-C50C-407E-A947-70E740481C1C}">
                <a14:useLocalDpi xmlns:a14="http://schemas.microsoft.com/office/drawing/2010/main" val="0"/>
              </a:ext>
            </a:extLst>
          </a:blip>
          <a:srcRect l="8847" t="16000"/>
          <a:stretch>
            <a:fillRect/>
          </a:stretch>
        </p:blipFill>
        <p:spPr bwMode="auto">
          <a:xfrm>
            <a:off x="609600" y="0"/>
            <a:ext cx="6281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12" descr="top bar swoosh revised"/>
          <p:cNvPicPr>
            <a:picLocks noChangeAspect="1" noChangeArrowheads="1"/>
          </p:cNvPicPr>
          <p:nvPr/>
        </p:nvPicPr>
        <p:blipFill>
          <a:blip r:embed="rId4" cstate="print">
            <a:extLst>
              <a:ext uri="{28A0092B-C50C-407E-A947-70E740481C1C}">
                <a14:useLocalDpi xmlns:a14="http://schemas.microsoft.com/office/drawing/2010/main" val="0"/>
              </a:ext>
            </a:extLst>
          </a:blip>
          <a:srcRect r="8847" b="16000"/>
          <a:stretch>
            <a:fillRect/>
          </a:stretch>
        </p:blipFill>
        <p:spPr bwMode="auto">
          <a:xfrm>
            <a:off x="2252663" y="0"/>
            <a:ext cx="6281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Box 1"/>
          <p:cNvSpPr txBox="1">
            <a:spLocks noChangeArrowheads="1"/>
          </p:cNvSpPr>
          <p:nvPr/>
        </p:nvSpPr>
        <p:spPr bwMode="auto">
          <a:xfrm>
            <a:off x="84138" y="496888"/>
            <a:ext cx="8983662" cy="58420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NỘI QUY LỚP HỌC TRỰC TUYẾN</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pic>
        <p:nvPicPr>
          <p:cNvPr id="34824" name="Picture 27" descr="Hoja Carta2"/>
          <p:cNvPicPr>
            <a:picLocks noChangeAspect="1" noChangeArrowheads="1"/>
          </p:cNvPicPr>
          <p:nvPr/>
        </p:nvPicPr>
        <p:blipFill>
          <a:blip r:embed="rId5">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5" name="Rectangle 56"/>
          <p:cNvSpPr>
            <a:spLocks noChangeArrowheads="1"/>
          </p:cNvSpPr>
          <p:nvPr/>
        </p:nvSpPr>
        <p:spPr bwMode="auto">
          <a:xfrm>
            <a:off x="2878138" y="6488113"/>
            <a:ext cx="365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smtClean="0">
                <a:ln>
                  <a:noFill/>
                </a:ln>
                <a:solidFill>
                  <a:srgbClr val="1909E5"/>
                </a:solidFill>
                <a:effectLst/>
                <a:uLnTx/>
                <a:uFillTx/>
                <a:latin typeface="Times New Roman" panose="02020603050405020304" pitchFamily="18" charset="0"/>
                <a:ea typeface="+mn-ea"/>
                <a:cs typeface="Times New Roman" panose="02020603050405020304" pitchFamily="18" charset="0"/>
              </a:rPr>
              <a:t>Trường CĐ Lý Tự Trọng Tp.HCM</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sp>
        <p:nvSpPr>
          <p:cNvPr id="34829" name="TextBox 1"/>
          <p:cNvSpPr txBox="1">
            <a:spLocks noChangeArrowheads="1"/>
          </p:cNvSpPr>
          <p:nvPr/>
        </p:nvSpPr>
        <p:spPr bwMode="auto">
          <a:xfrm>
            <a:off x="177800" y="1293813"/>
            <a:ext cx="8813800" cy="495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1. </a:t>
            </a:r>
            <a:r>
              <a:rPr kumimoji="0" lang="vi-VN"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Nghiêm cấm cung cấp tài khoản (ID) và mật khẩu của lớp học trực tuyến cho người khác. </a:t>
            </a:r>
            <a:endPar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2.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Chuẩn bị tài liệu học tập, vở ghi, đồ dùng học tập đầy đủ trước khi buổi học bắt đầu.</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3.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Chủ động tìm hiểu kiến thức liên quan đến bài học và chuẩn bị các nội dung chưa hiểu để nhờ thầy cô hướng dẫn.</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4.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Chủ động vào phòng học trực tuyến trước khi buổi học bắt đầu ít nhất 5 phút để ổn định đường truyền. Đổi tên hiển thị bằng tên đầy đủ của mình. </a:t>
            </a:r>
          </a:p>
        </p:txBody>
      </p:sp>
    </p:spTree>
    <p:extLst>
      <p:ext uri="{BB962C8B-B14F-4D97-AF65-F5344CB8AC3E}">
        <p14:creationId xmlns:p14="http://schemas.microsoft.com/office/powerpoint/2010/main" val="1385036794"/>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2" descr="top bar swoosh revised"/>
          <p:cNvPicPr>
            <a:picLocks noChangeAspect="1" noChangeArrowheads="1"/>
          </p:cNvPicPr>
          <p:nvPr/>
        </p:nvPicPr>
        <p:blipFill>
          <a:blip r:embed="rId3" cstate="print">
            <a:extLst>
              <a:ext uri="{28A0092B-C50C-407E-A947-70E740481C1C}">
                <a14:useLocalDpi xmlns:a14="http://schemas.microsoft.com/office/drawing/2010/main" val="0"/>
              </a:ext>
            </a:extLst>
          </a:blip>
          <a:srcRect l="8847" t="16000"/>
          <a:stretch>
            <a:fillRect/>
          </a:stretch>
        </p:blipFill>
        <p:spPr bwMode="auto">
          <a:xfrm>
            <a:off x="609600" y="0"/>
            <a:ext cx="6281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Picture 12" descr="top bar swoosh revised"/>
          <p:cNvPicPr>
            <a:picLocks noChangeAspect="1" noChangeArrowheads="1"/>
          </p:cNvPicPr>
          <p:nvPr/>
        </p:nvPicPr>
        <p:blipFill>
          <a:blip r:embed="rId4" cstate="print">
            <a:extLst>
              <a:ext uri="{28A0092B-C50C-407E-A947-70E740481C1C}">
                <a14:useLocalDpi xmlns:a14="http://schemas.microsoft.com/office/drawing/2010/main" val="0"/>
              </a:ext>
            </a:extLst>
          </a:blip>
          <a:srcRect r="8847" b="16000"/>
          <a:stretch>
            <a:fillRect/>
          </a:stretch>
        </p:blipFill>
        <p:spPr bwMode="auto">
          <a:xfrm>
            <a:off x="2252663" y="0"/>
            <a:ext cx="6281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Box 1"/>
          <p:cNvSpPr txBox="1">
            <a:spLocks noChangeArrowheads="1"/>
          </p:cNvSpPr>
          <p:nvPr/>
        </p:nvSpPr>
        <p:spPr bwMode="auto">
          <a:xfrm>
            <a:off x="84138" y="496888"/>
            <a:ext cx="8983662" cy="584200"/>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NỘI QUY LỚP HỌC TRỰC TUYẾN</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pic>
        <p:nvPicPr>
          <p:cNvPr id="36872" name="Picture 27" descr="Hoja Carta2"/>
          <p:cNvPicPr>
            <a:picLocks noChangeAspect="1" noChangeArrowheads="1"/>
          </p:cNvPicPr>
          <p:nvPr/>
        </p:nvPicPr>
        <p:blipFill>
          <a:blip r:embed="rId5">
            <a:extLst>
              <a:ext uri="{28A0092B-C50C-407E-A947-70E740481C1C}">
                <a14:useLocalDpi xmlns:a14="http://schemas.microsoft.com/office/drawing/2010/main" val="0"/>
              </a:ext>
            </a:extLst>
          </a:blip>
          <a:srcRect t="51007"/>
          <a:stretch>
            <a:fillRect/>
          </a:stretch>
        </p:blipFill>
        <p:spPr bwMode="auto">
          <a:xfrm>
            <a:off x="0" y="6324600"/>
            <a:ext cx="914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3" name="Rectangle 56"/>
          <p:cNvSpPr>
            <a:spLocks noChangeArrowheads="1"/>
          </p:cNvSpPr>
          <p:nvPr/>
        </p:nvSpPr>
        <p:spPr bwMode="auto">
          <a:xfrm>
            <a:off x="2878138" y="6488113"/>
            <a:ext cx="365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smtClean="0">
                <a:ln>
                  <a:noFill/>
                </a:ln>
                <a:solidFill>
                  <a:srgbClr val="1909E5"/>
                </a:solidFill>
                <a:effectLst/>
                <a:uLnTx/>
                <a:uFillTx/>
                <a:latin typeface="Times New Roman" panose="02020603050405020304" pitchFamily="18" charset="0"/>
                <a:ea typeface="+mn-ea"/>
                <a:cs typeface="Times New Roman" panose="02020603050405020304" pitchFamily="18" charset="0"/>
              </a:rPr>
              <a:t>Trường CĐ Lý Tự Trọng Tp.HCM</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Arial" panose="020B0604020202020204" pitchFamily="34" charset="0"/>
            </a:endParaRPr>
          </a:p>
        </p:txBody>
      </p:sp>
      <p:sp>
        <p:nvSpPr>
          <p:cNvPr id="36877" name="TextBox 1"/>
          <p:cNvSpPr txBox="1">
            <a:spLocks noChangeArrowheads="1"/>
          </p:cNvSpPr>
          <p:nvPr/>
        </p:nvSpPr>
        <p:spPr bwMode="auto">
          <a:xfrm>
            <a:off x="84138" y="1295400"/>
            <a:ext cx="8983662"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5.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Trong quá trình học, sinh viên tắt Mic và bật Webcam để thầy cô theo dõi và trao đổi tương tác. Chỉ bật Mic khi thầy cô chỉ định phát biểu hoặc có nội dung muốn trao đổi phản hồi với thầy cô.</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6.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Sinh viên tự giác ghi chép bài và làm bài tập nghiêm túc.</a:t>
            </a: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7.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Sinh viên n</a:t>
            </a:r>
            <a:r>
              <a:rPr kumimoji="0" lang="vi-VN"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gồi học ngay ngắn và tập trung như khi học trên lớp, trang phục</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và lời nói</a:t>
            </a:r>
            <a:r>
              <a:rPr kumimoji="0" lang="vi-VN"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 lịch sự.</a:t>
            </a:r>
            <a:endPar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8. </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Sinh viên không nói chuyện, không làm việc riêng trong quá trình học, không </a:t>
            </a:r>
            <a:r>
              <a:rPr kumimoji="0" lang="vi-VN"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bật các thiết bị, chương trình khác</a:t>
            </a:r>
            <a:r>
              <a:rPr kumimoji="0" lang="en-US" altLang="en-US" sz="2800" b="0" i="0" u="none" strike="noStrike" kern="1200" cap="none" spc="0" normalizeH="0" baseline="0" noProof="0" smtClean="0">
                <a:ln>
                  <a:noFill/>
                </a:ln>
                <a:solidFill>
                  <a:srgbClr val="002060"/>
                </a:solidFill>
                <a:effectLst/>
                <a:uLnTx/>
                <a:uFillTx/>
                <a:latin typeface="Times New Roman" panose="02020603050405020304" pitchFamily="18" charset="0"/>
                <a:ea typeface="+mn-ea"/>
                <a:cs typeface="Times New Roman" panose="02020603050405020304" pitchFamily="18" charset="0"/>
              </a:rPr>
              <a:t>.</a:t>
            </a:r>
          </a:p>
        </p:txBody>
      </p:sp>
    </p:spTree>
    <p:extLst>
      <p:ext uri="{BB962C8B-B14F-4D97-AF65-F5344CB8AC3E}">
        <p14:creationId xmlns:p14="http://schemas.microsoft.com/office/powerpoint/2010/main" val="38477957"/>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0" y="3764627"/>
            <a:ext cx="9144000" cy="1208346"/>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79. KL </a:t>
            </a:r>
            <a:r>
              <a:rPr lang="en-US" sz="3600" b="1" dirty="0">
                <a:solidFill>
                  <a:srgbClr val="1909E5"/>
                </a:solidFill>
                <a:latin typeface="Times New Roman" pitchFamily="18" charset="0"/>
                <a:cs typeface="Times New Roman" pitchFamily="18" charset="0"/>
              </a:rPr>
              <a:t>KIỀM THỔ VÀ HỢP CHẤT </a:t>
            </a:r>
            <a:endParaRPr lang="en-US" sz="3600" b="1" dirty="0" smtClean="0">
              <a:solidFill>
                <a:srgbClr val="1909E5"/>
              </a:solidFill>
              <a:latin typeface="Times New Roman" pitchFamily="18" charset="0"/>
              <a:cs typeface="Times New Roman" pitchFamily="18" charset="0"/>
            </a:endParaRPr>
          </a:p>
          <a:p>
            <a:pPr algn="ctr">
              <a:defRPr/>
            </a:pPr>
            <a:r>
              <a:rPr lang="en-US" sz="3600" b="1" dirty="0" smtClean="0">
                <a:solidFill>
                  <a:srgbClr val="1909E5"/>
                </a:solidFill>
                <a:latin typeface="Times New Roman" pitchFamily="18" charset="0"/>
                <a:cs typeface="Times New Roman" pitchFamily="18" charset="0"/>
              </a:rPr>
              <a:t>QUAN TRỌNG CỦA KL </a:t>
            </a:r>
            <a:r>
              <a:rPr lang="en-US" sz="3600" b="1" dirty="0">
                <a:solidFill>
                  <a:srgbClr val="1909E5"/>
                </a:solidFill>
                <a:latin typeface="Times New Roman" pitchFamily="18" charset="0"/>
                <a:cs typeface="Times New Roman" pitchFamily="18" charset="0"/>
              </a:rPr>
              <a:t>KIỀM THỔ</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422275" y="1822985"/>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457200" y="3423182"/>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1874" y="2450048"/>
            <a:ext cx="75025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136604" y="1865273"/>
            <a:ext cx="6788195"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Kim </a:t>
            </a:r>
            <a:r>
              <a:rPr lang="en-US" sz="3200" dirty="0" err="1">
                <a:solidFill>
                  <a:srgbClr val="002060"/>
                </a:solidFill>
                <a:latin typeface="Times New Roman" pitchFamily="18" charset="0"/>
                <a:cs typeface="Times New Roman" pitchFamily="18" charset="0"/>
              </a:rPr>
              <a:t>loại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kiềm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thổ</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01663" y="1840448"/>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177925" y="3427945"/>
            <a:ext cx="674687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Một số hợp chất quan trọng của canxi</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3440645"/>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1108074" y="4074657"/>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id="{460854DE-AC73-446A-A3E9-61D3036B91F1}"/>
              </a:ext>
            </a:extLst>
          </p:cNvPr>
          <p:cNvGrpSpPr>
            <a:grpSpLocks/>
          </p:cNvGrpSpPr>
          <p:nvPr/>
        </p:nvGrpSpPr>
        <p:grpSpPr bwMode="auto">
          <a:xfrm>
            <a:off x="422275" y="5034196"/>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1165766" y="5038959"/>
            <a:ext cx="477783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Nước cứng</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623972" y="5051659"/>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62" name="Line 11">
            <a:extLst>
              <a:ext uri="{FF2B5EF4-FFF2-40B4-BE49-F238E27FC236}">
                <a16:creationId xmlns:a16="http://schemas.microsoft.com/office/drawing/2014/main" id="{784DECAF-23A5-4BBE-84CA-D31B9B50B4C5}"/>
              </a:ext>
            </a:extLst>
          </p:cNvPr>
          <p:cNvSpPr>
            <a:spLocks noChangeShapeType="1"/>
          </p:cNvSpPr>
          <p:nvPr/>
        </p:nvSpPr>
        <p:spPr bwMode="auto">
          <a:xfrm>
            <a:off x="1108074" y="5655782"/>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190500" y="970050"/>
            <a:ext cx="8610600" cy="3293209"/>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Nêu </a:t>
            </a:r>
            <a:r>
              <a:rPr lang="vi-VN" sz="2800" dirty="0">
                <a:solidFill>
                  <a:srgbClr val="002060"/>
                </a:solidFill>
                <a:latin typeface="Times New Roman" pitchFamily="18" charset="0"/>
                <a:cs typeface="Times New Roman" pitchFamily="18" charset="0"/>
              </a:rPr>
              <a:t>được vị trí, cấu tạo nguyên </a:t>
            </a:r>
            <a:r>
              <a:rPr lang="vi-VN" sz="2800" dirty="0" smtClean="0">
                <a:solidFill>
                  <a:srgbClr val="002060"/>
                </a:solidFill>
                <a:latin typeface="Times New Roman" pitchFamily="18" charset="0"/>
                <a:cs typeface="Times New Roman" pitchFamily="18" charset="0"/>
              </a:rPr>
              <a:t>tử</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và</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tính chất của kim loại kiềm thổ</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eaLnBrk="0" hangingPunct="0"/>
            <a:endParaRPr lang="vi-VN"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Giải </a:t>
            </a:r>
            <a:r>
              <a:rPr lang="vi-VN" sz="2800" dirty="0">
                <a:solidFill>
                  <a:srgbClr val="002060"/>
                </a:solidFill>
                <a:latin typeface="Times New Roman" pitchFamily="18" charset="0"/>
                <a:cs typeface="Times New Roman" pitchFamily="18" charset="0"/>
              </a:rPr>
              <a:t>thích được nguyên tắc và phương pháp điều chế kim loại kiềm thổ.</a:t>
            </a: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838200"/>
            <a:ext cx="8610600" cy="4185761"/>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marL="457200" indent="-457200" eaLnBrk="0" hangingPunct="0">
              <a:buFont typeface="Wingdings" panose="05000000000000000000" pitchFamily="2" charset="2"/>
              <a:buChar char="ü"/>
            </a:pP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được các phương trình phản ứng hoá học và điều chế kim loại kiềm thổ</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eaLnBrk="0" hangingPunct="0"/>
            <a:endParaRPr lang="vi-VN" sz="1600" dirty="0">
              <a:solidFill>
                <a:srgbClr val="002060"/>
              </a:solidFill>
              <a:latin typeface="Times New Roman" pitchFamily="18" charset="0"/>
              <a:cs typeface="Times New Roman" pitchFamily="18" charset="0"/>
            </a:endParaRPr>
          </a:p>
          <a:p>
            <a:pPr marL="457200" indent="-457200" eaLnBrk="0" hangingPunct="0">
              <a:buFont typeface="Wingdings" panose="05000000000000000000" pitchFamily="2" charset="2"/>
              <a:buChar char="ü"/>
            </a:pPr>
            <a:r>
              <a:rPr lang="vi-VN"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Sử </a:t>
            </a:r>
            <a:r>
              <a:rPr lang="vi-VN" sz="2800" dirty="0">
                <a:solidFill>
                  <a:srgbClr val="002060"/>
                </a:solidFill>
                <a:latin typeface="Times New Roman" pitchFamily="18" charset="0"/>
                <a:cs typeface="Times New Roman" pitchFamily="18" charset="0"/>
              </a:rPr>
              <a:t>dụng được các hoá chất để làm mềm các loại nước cứng</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eaLnBrk="0" hangingPunct="0"/>
            <a:endParaRPr lang="vi-VN" sz="1600" dirty="0">
              <a:solidFill>
                <a:srgbClr val="002060"/>
              </a:solidFill>
              <a:latin typeface="Times New Roman" pitchFamily="18" charset="0"/>
              <a:cs typeface="Times New Roman" pitchFamily="18" charset="0"/>
            </a:endParaRPr>
          </a:p>
          <a:p>
            <a:pPr marL="457200" indent="-457200" eaLnBrk="0" hangingPunct="0">
              <a:buFont typeface="Wingdings" panose="05000000000000000000" pitchFamily="2" charset="2"/>
              <a:buChar char="ü"/>
            </a:pPr>
            <a:r>
              <a:rPr lang="vi-VN"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Giải </a:t>
            </a:r>
            <a:r>
              <a:rPr lang="vi-VN" sz="2800" dirty="0">
                <a:solidFill>
                  <a:srgbClr val="002060"/>
                </a:solidFill>
                <a:latin typeface="Times New Roman" pitchFamily="18" charset="0"/>
                <a:cs typeface="Times New Roman" pitchFamily="18" charset="0"/>
              </a:rPr>
              <a:t>bài tập về kim loại kiềm thổ</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2286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p:cNvSpPr txBox="1"/>
          <p:nvPr/>
        </p:nvSpPr>
        <p:spPr>
          <a:xfrm>
            <a:off x="0" y="1237436"/>
            <a:ext cx="8991600" cy="5468164"/>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1.1. </a:t>
            </a:r>
            <a:r>
              <a:rPr lang="en-US" sz="2800" b="1" dirty="0" err="1">
                <a:latin typeface="Times New Roman" panose="02020603050405020304" pitchFamily="18" charset="0"/>
                <a:cs typeface="Times New Roman" panose="02020603050405020304" pitchFamily="18" charset="0"/>
              </a:rPr>
              <a:t>Vị</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loại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kiềm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thổ</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trong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bảng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hoàn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cấu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electron </a:t>
            </a:r>
            <a:r>
              <a:rPr lang="en-US" sz="2800" b="1" dirty="0" err="1">
                <a:latin typeface="Times New Roman" panose="02020603050405020304" pitchFamily="18" charset="0"/>
                <a:cs typeface="Times New Roman" panose="02020603050405020304" pitchFamily="18" charset="0"/>
              </a:rPr>
              <a:t>nguyên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endParaRPr lang="en-US" sz="2800" b="1" dirty="0" smtClean="0">
              <a:latin typeface="Times New Roman" panose="02020603050405020304" pitchFamily="18" charset="0"/>
              <a:cs typeface="Times New Roman" panose="02020603050405020304" pitchFamily="18" charset="0"/>
            </a:endParaRPr>
          </a:p>
          <a:p>
            <a:endParaRPr lang="en-US" sz="1600" b="1"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Kim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kiềm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nhóm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chính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nhóm</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IIA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hoàn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beri</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Be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magie</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Mg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canxi</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Ca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stronti</a:t>
            </a:r>
            <a:r>
              <a:rPr lang="en-US" sz="2800"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bari</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Ba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rađi</a:t>
            </a:r>
            <a:r>
              <a:rPr lang="en-US" sz="2800" dirty="0">
                <a:latin typeface="Times New Roman" panose="02020603050405020304" pitchFamily="18" charset="0"/>
                <a:cs typeface="Times New Roman" panose="02020603050405020304" pitchFamily="18" charset="0"/>
              </a:rPr>
              <a:t> (</a:t>
            </a:r>
            <a:r>
              <a:rPr lang="en-US" sz="2800" b="1" dirty="0">
                <a:solidFill>
                  <a:srgbClr val="FF0000"/>
                </a:solidFill>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ü"/>
            </a:pPr>
            <a:endParaRPr lang="en-US" sz="16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en-US" sz="2800" dirty="0" err="1" smtClean="0">
                <a:latin typeface="Times New Roman" panose="02020603050405020304" pitchFamily="18" charset="0"/>
                <a:cs typeface="Times New Roman" panose="02020603050405020304" pitchFamily="18" charset="0"/>
              </a:rPr>
              <a:t>Nguyên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các </a:t>
            </a:r>
            <a:r>
              <a:rPr lang="en-US" sz="2800" dirty="0" err="1" smtClean="0">
                <a:latin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kiềm</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cấu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electron </a:t>
            </a:r>
            <a:r>
              <a:rPr lang="en-US" sz="2800" dirty="0" err="1" smtClean="0">
                <a:latin typeface="Times New Roman" panose="02020603050405020304" pitchFamily="18" charset="0"/>
                <a:cs typeface="Times New Roman" panose="02020603050405020304" pitchFamily="18" charset="0"/>
              </a:rPr>
              <a:t>lớp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ngoài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cùng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ns</a:t>
            </a:r>
            <a:r>
              <a:rPr lang="en-US" sz="2800" baseline="30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a:t>
            </a:r>
          </a:p>
          <a:p>
            <a:endParaRPr lang="en-US" sz="2800" baseline="300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VD: Be (Z = 4): 1s</a:t>
            </a:r>
            <a:r>
              <a:rPr lang="en-US" sz="2800" baseline="30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2s</a:t>
            </a:r>
            <a:r>
              <a:rPr lang="en-US" sz="2800" b="1" baseline="30000" dirty="0" smtClean="0">
                <a:latin typeface="Times New Roman" panose="02020603050405020304" pitchFamily="18" charset="0"/>
                <a:cs typeface="Times New Roman" panose="02020603050405020304" pitchFamily="18" charset="0"/>
              </a:rPr>
              <a:t>2 </a:t>
            </a:r>
            <a:r>
              <a:rPr lang="en-US" sz="2800" b="1" dirty="0" smtClean="0">
                <a:latin typeface="Times New Roman" panose="02020603050405020304" pitchFamily="18" charset="0"/>
                <a:cs typeface="Times New Roman" panose="02020603050405020304" pitchFamily="18" charset="0"/>
              </a:rPr>
              <a:t> </a:t>
            </a:r>
          </a:p>
          <a:p>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Mg (Z = 12): 1s</a:t>
            </a:r>
            <a:r>
              <a:rPr lang="en-US" sz="2800" baseline="30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2s</a:t>
            </a:r>
            <a:r>
              <a:rPr lang="en-US" sz="2800" baseline="30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2p</a:t>
            </a:r>
            <a:r>
              <a:rPr lang="en-US" sz="2800" baseline="30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3s</a:t>
            </a:r>
            <a:r>
              <a:rPr lang="en-US" sz="2800" b="1" baseline="30000" dirty="0" smtClean="0">
                <a:latin typeface="Times New Roman" panose="02020603050405020304" pitchFamily="18" charset="0"/>
                <a:cs typeface="Times New Roman" panose="02020603050405020304" pitchFamily="18" charset="0"/>
              </a:rPr>
              <a:t>2</a:t>
            </a:r>
          </a:p>
          <a:p>
            <a:r>
              <a:rPr lang="en-US" sz="2800" b="1" baseline="30000" dirty="0">
                <a:latin typeface="Times New Roman" panose="02020603050405020304" pitchFamily="18" charset="0"/>
                <a:cs typeface="Times New Roman" panose="02020603050405020304" pitchFamily="18" charset="0"/>
              </a:rPr>
              <a:t> </a:t>
            </a:r>
            <a:r>
              <a:rPr lang="en-US" sz="2800" b="1" baseline="30000"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 (Z = 20): </a:t>
            </a:r>
            <a:r>
              <a:rPr lang="en-US" sz="2800" dirty="0">
                <a:latin typeface="Times New Roman" panose="02020603050405020304" pitchFamily="18" charset="0"/>
                <a:cs typeface="Times New Roman" panose="02020603050405020304" pitchFamily="18" charset="0"/>
              </a:rPr>
              <a:t>1s</a:t>
            </a:r>
            <a:r>
              <a:rPr lang="en-US" sz="2800" baseline="30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2s</a:t>
            </a:r>
            <a:r>
              <a:rPr lang="en-US" sz="2800" baseline="30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2p</a:t>
            </a:r>
            <a:r>
              <a:rPr lang="en-US" sz="2800" baseline="30000" dirty="0">
                <a:latin typeface="Times New Roman" panose="02020603050405020304" pitchFamily="18" charset="0"/>
                <a:cs typeface="Times New Roman" panose="02020603050405020304" pitchFamily="18" charset="0"/>
              </a:rPr>
              <a:t>6</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3s</a:t>
            </a:r>
            <a:r>
              <a:rPr lang="en-US" sz="2800" baseline="30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3p</a:t>
            </a:r>
            <a:r>
              <a:rPr lang="en-US" sz="2800" baseline="30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4s</a:t>
            </a:r>
            <a:r>
              <a:rPr lang="en-US" sz="2800" b="1" baseline="30000" dirty="0" smtClean="0">
                <a:latin typeface="Times New Roman" panose="02020603050405020304" pitchFamily="18" charset="0"/>
                <a:cs typeface="Times New Roman" panose="02020603050405020304" pitchFamily="18" charset="0"/>
              </a:rPr>
              <a:t>2</a:t>
            </a:r>
            <a:endParaRPr lang="en-US" sz="2800" b="1" baseline="30000" dirty="0">
              <a:latin typeface="Times New Roman" panose="02020603050405020304" pitchFamily="18" charset="0"/>
              <a:cs typeface="Times New Roman" panose="02020603050405020304" pitchFamily="18" charset="0"/>
            </a:endParaRPr>
          </a:p>
          <a:p>
            <a:endParaRPr lang="en-US" sz="2800" baseline="30000" dirty="0">
              <a:latin typeface="Times New Roman" panose="02020603050405020304" pitchFamily="18" charset="0"/>
              <a:cs typeface="Times New Roman" panose="02020603050405020304" pitchFamily="18" charset="0"/>
            </a:endParaRPr>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Effect transition="in" filter="fade">
                                      <p:cBhvr>
                                        <p:cTn id="19" dur="1000"/>
                                        <p:tgtEl>
                                          <p:spTgt spid="2">
                                            <p:txEl>
                                              <p:pRg st="6" end="6"/>
                                            </p:txEl>
                                          </p:spTgt>
                                        </p:tgtEl>
                                      </p:cBhvr>
                                    </p:animEffect>
                                    <p:anim calcmode="lin" valueType="num">
                                      <p:cBhvr>
                                        <p:cTn id="2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6" end="6"/>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7" end="7"/>
                                            </p:txEl>
                                          </p:spTgt>
                                        </p:tgtEl>
                                        <p:attrNameLst>
                                          <p:attrName>style.visibility</p:attrName>
                                        </p:attrNameLst>
                                      </p:cBhvr>
                                      <p:to>
                                        <p:strVal val="visible"/>
                                      </p:to>
                                    </p:set>
                                    <p:animEffect transition="in" filter="fade">
                                      <p:cBhvr>
                                        <p:cTn id="24" dur="1000"/>
                                        <p:tgtEl>
                                          <p:spTgt spid="2">
                                            <p:txEl>
                                              <p:pRg st="7" end="7"/>
                                            </p:txEl>
                                          </p:spTgt>
                                        </p:tgtEl>
                                      </p:cBhvr>
                                    </p:animEffect>
                                    <p:anim calcmode="lin" valueType="num">
                                      <p:cBhvr>
                                        <p:cTn id="25"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7" end="7"/>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Effect transition="in" filter="fade">
                                      <p:cBhvr>
                                        <p:cTn id="29" dur="1000"/>
                                        <p:tgtEl>
                                          <p:spTgt spid="2">
                                            <p:txEl>
                                              <p:pRg st="8" end="8"/>
                                            </p:txEl>
                                          </p:spTgt>
                                        </p:tgtEl>
                                      </p:cBhvr>
                                    </p:animEffect>
                                    <p:anim calcmode="lin" valueType="num">
                                      <p:cBhvr>
                                        <p:cTn id="30"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p:cNvSpPr txBox="1"/>
          <p:nvPr/>
        </p:nvSpPr>
        <p:spPr>
          <a:xfrm>
            <a:off x="195943" y="1371600"/>
            <a:ext cx="8839200" cy="4124206"/>
          </a:xfrm>
          <a:prstGeom prst="rect">
            <a:avLst/>
          </a:prstGeom>
          <a:noFill/>
        </p:spPr>
        <p:txBody>
          <a:bodyPr wrap="square" rtlCol="0">
            <a:spAutoFit/>
          </a:bodyPr>
          <a:lstStyle/>
          <a:p>
            <a:r>
              <a:rPr lang="vi-VN" sz="2800" b="1" dirty="0">
                <a:latin typeface="+mj-lt"/>
              </a:rPr>
              <a:t>1.2. Tính chất vật </a:t>
            </a:r>
            <a:r>
              <a:rPr lang="vi-VN" sz="2800" b="1" dirty="0" smtClean="0">
                <a:latin typeface="+mj-lt"/>
              </a:rPr>
              <a:t>lí</a:t>
            </a:r>
            <a:endParaRPr lang="en-US" sz="2800" b="1" dirty="0" smtClean="0">
              <a:latin typeface="+mj-lt"/>
            </a:endParaRPr>
          </a:p>
          <a:p>
            <a:endParaRPr lang="en-US" sz="1000" b="1" dirty="0" smtClean="0">
              <a:latin typeface="+mj-lt"/>
            </a:endParaRPr>
          </a:p>
          <a:p>
            <a:pPr marL="457200" indent="-457200">
              <a:buFont typeface="Wingdings" panose="05000000000000000000" pitchFamily="2" charset="2"/>
              <a:buChar char="ü"/>
            </a:pPr>
            <a:r>
              <a:rPr lang="en-US" sz="2800" dirty="0" smtClean="0">
                <a:latin typeface="Times New Roman" panose="02020603050405020304" pitchFamily="18" charset="0"/>
                <a:cs typeface="Times New Roman" panose="02020603050405020304" pitchFamily="18" charset="0"/>
              </a:rPr>
              <a:t>Các </a:t>
            </a:r>
            <a:r>
              <a:rPr lang="en-US" sz="2800" dirty="0" err="1" smtClean="0">
                <a:latin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kiềm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màu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trắng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thể</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mỏng</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ü"/>
            </a:pPr>
            <a:r>
              <a:rPr lang="vi-VN" sz="2800" dirty="0" smtClean="0">
                <a:latin typeface="+mj-lt"/>
              </a:rPr>
              <a:t>Nhiệt </a:t>
            </a:r>
            <a:r>
              <a:rPr lang="vi-VN" sz="2800" dirty="0">
                <a:latin typeface="+mj-lt"/>
              </a:rPr>
              <a:t>độ nóng chảy và nhiệt độ sôi tương đối </a:t>
            </a:r>
            <a:r>
              <a:rPr lang="vi-VN" sz="2800" dirty="0" smtClean="0">
                <a:latin typeface="+mj-lt"/>
              </a:rPr>
              <a:t>thấp (trừ beri). </a:t>
            </a:r>
            <a:endParaRPr lang="en-US" sz="2800" dirty="0" smtClean="0">
              <a:latin typeface="+mj-lt"/>
            </a:endParaRPr>
          </a:p>
          <a:p>
            <a:pPr marL="457200" indent="-457200">
              <a:buFont typeface="Wingdings" panose="05000000000000000000" pitchFamily="2" charset="2"/>
              <a:buChar char="ü"/>
            </a:pPr>
            <a:r>
              <a:rPr lang="vi-VN" sz="2800" dirty="0" smtClean="0">
                <a:latin typeface="+mj-lt"/>
              </a:rPr>
              <a:t>Độ </a:t>
            </a:r>
            <a:r>
              <a:rPr lang="vi-VN" sz="2800" dirty="0">
                <a:latin typeface="+mj-lt"/>
              </a:rPr>
              <a:t>cứng tuy có cao hơn kim loại kiềm nhưng </a:t>
            </a:r>
            <a:r>
              <a:rPr lang="en-US" sz="2800" dirty="0" err="1" smtClean="0">
                <a:latin typeface="Times New Roman" panose="02020603050405020304" pitchFamily="18" charset="0"/>
                <a:cs typeface="Times New Roman" panose="02020603050405020304" pitchFamily="18" charset="0"/>
              </a:rPr>
              <a:t>nhìn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chung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thấp</a:t>
            </a:r>
            <a:r>
              <a:rPr lang="vi-VN" sz="2800" dirty="0" smtClean="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ü"/>
            </a:pPr>
            <a:r>
              <a:rPr lang="vi-VN" sz="2800" dirty="0" smtClean="0">
                <a:latin typeface="+mj-lt"/>
              </a:rPr>
              <a:t>Khối </a:t>
            </a:r>
            <a:r>
              <a:rPr lang="vi-VN" sz="2800" dirty="0">
                <a:latin typeface="+mj-lt"/>
              </a:rPr>
              <a:t>lượng riêng tương đối nhỏ, chúng là những kim loại loại nhẹ hơn nhôm (trừ bari).</a:t>
            </a:r>
          </a:p>
        </p:txBody>
      </p:sp>
    </p:spTree>
    <p:extLst>
      <p:ext uri="{BB962C8B-B14F-4D97-AF65-F5344CB8AC3E}">
        <p14:creationId xmlns:p14="http://schemas.microsoft.com/office/powerpoint/2010/main" val="400713815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xmlns:a14="http://schemas.microsoft.com/office/drawing/2010/main">
        <mc:Choice Requires="a14">
          <p:sp>
            <p:nvSpPr>
              <p:cNvPr id="2" name="TextBox 1"/>
              <p:cNvSpPr txBox="1"/>
              <p:nvPr/>
            </p:nvSpPr>
            <p:spPr>
              <a:xfrm>
                <a:off x="152400" y="1307068"/>
                <a:ext cx="8839200" cy="468615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1.3. Tính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học</a:t>
                </a:r>
              </a:p>
              <a:p>
                <a:r>
                  <a:rPr lang="en-US" sz="2800" b="1" dirty="0">
                    <a:latin typeface="Times New Roman" panose="02020603050405020304" pitchFamily="18" charset="0"/>
                    <a:cs typeface="Times New Roman" panose="02020603050405020304" pitchFamily="18" charset="0"/>
                  </a:rPr>
                  <a:t>1.3.1.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phi </a:t>
                </a:r>
                <a:r>
                  <a:rPr lang="en-US" sz="2800" b="1" dirty="0" err="1" smtClean="0">
                    <a:latin typeface="Times New Roman" panose="02020603050405020304" pitchFamily="18" charset="0"/>
                    <a:cs typeface="Times New Roman" panose="02020603050405020304" pitchFamily="18" charset="0"/>
                  </a:rPr>
                  <a:t>kim</a:t>
                </a:r>
                <a:endParaRPr lang="en-US" sz="2800" b="1"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Khi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đun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nóng</a:t>
                </a:r>
                <a:r>
                  <a:rPr lang="en-US" sz="2800" dirty="0" smtClean="0">
                    <a:latin typeface="Times New Roman" panose="02020603050405020304" pitchFamily="18" charset="0"/>
                    <a:cs typeface="Times New Roman" panose="02020603050405020304" pitchFamily="18" charset="0"/>
                  </a:rPr>
                  <a:t>, các </a:t>
                </a:r>
                <a:r>
                  <a:rPr lang="en-US" sz="2800" dirty="0" err="1" smtClean="0">
                    <a:latin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kiềm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thổ</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cháy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oxit</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VD:</a:t>
                </a:r>
              </a:p>
              <a:p>
                <a:r>
                  <a:rPr lang="en-US" sz="2800" dirty="0" smtClean="0">
                    <a:latin typeface="Times New Roman" panose="02020603050405020304" pitchFamily="18" charset="0"/>
                    <a:cs typeface="Times New Roman" panose="02020603050405020304" pitchFamily="18" charset="0"/>
                  </a:rPr>
                  <a:t>2Ca   +  O</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1" smtClean="0">
                            <a:latin typeface="Cambria Math" panose="02040503050406030204" pitchFamily="18" charset="0"/>
                            <a:cs typeface="Times New Roman" panose="02020603050405020304" pitchFamily="18" charset="0"/>
                          </a:rPr>
                          <m:t>𝑡</m:t>
                        </m:r>
                        <m:r>
                          <a:rPr lang="en-US" sz="2800" b="0" i="1" baseline="30000" smtClean="0">
                            <a:latin typeface="Cambria Math" panose="02040503050406030204" pitchFamily="18" charset="0"/>
                            <a:cs typeface="Times New Roman" panose="02020603050405020304" pitchFamily="18" charset="0"/>
                          </a:rPr>
                          <m:t>𝑜</m:t>
                        </m:r>
                      </m:e>
                    </m:groupChr>
                  </m:oMath>
                </a14:m>
                <a:r>
                  <a:rPr lang="en-US" sz="2800" baseline="-250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2CaO       ;        2Mg  +  </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i="1">
                            <a:latin typeface="Cambria Math" panose="02040503050406030204" pitchFamily="18" charset="0"/>
                            <a:cs typeface="Times New Roman" panose="02020603050405020304" pitchFamily="18" charset="0"/>
                          </a:rPr>
                          <m:t>𝑡</m:t>
                        </m:r>
                        <m:r>
                          <a:rPr lang="en-US" sz="2800" i="1" baseline="30000">
                            <a:latin typeface="Cambria Math" panose="02040503050406030204" pitchFamily="18" charset="0"/>
                            <a:cs typeface="Times New Roman" panose="02020603050405020304" pitchFamily="18" charset="0"/>
                          </a:rPr>
                          <m:t>𝑜</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2MgO</a:t>
                </a:r>
                <a:endParaRPr lang="en-US" sz="2800" dirty="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Ca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i="1">
                            <a:latin typeface="Cambria Math" panose="02040503050406030204" pitchFamily="18" charset="0"/>
                            <a:cs typeface="Times New Roman" panose="02020603050405020304" pitchFamily="18" charset="0"/>
                          </a:rPr>
                          <m:t>𝑡</m:t>
                        </m:r>
                        <m:r>
                          <a:rPr lang="en-US" sz="2800" i="1" baseline="30000">
                            <a:latin typeface="Cambria Math" panose="02040503050406030204" pitchFamily="18" charset="0"/>
                            <a:cs typeface="Times New Roman" panose="02020603050405020304" pitchFamily="18" charset="0"/>
                          </a:rPr>
                          <m:t>𝑜</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CaCl</a:t>
                </a:r>
                <a:r>
                  <a:rPr lang="en-US" sz="2800" baseline="-25000" dirty="0" smtClean="0">
                    <a:latin typeface="Times New Roman" panose="02020603050405020304" pitchFamily="18" charset="0"/>
                    <a:cs typeface="Times New Roman" panose="02020603050405020304" pitchFamily="18" charset="0"/>
                  </a:rPr>
                  <a:t>2</a:t>
                </a:r>
                <a:r>
                  <a:rPr lang="en-US" sz="2800" baseline="-250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        Mg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S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i="1">
                            <a:latin typeface="Cambria Math" panose="02040503050406030204" pitchFamily="18" charset="0"/>
                            <a:cs typeface="Times New Roman" panose="02020603050405020304" pitchFamily="18" charset="0"/>
                          </a:rPr>
                          <m:t>𝑡</m:t>
                        </m:r>
                        <m:r>
                          <a:rPr lang="en-US" sz="2800" i="1" baseline="30000">
                            <a:latin typeface="Cambria Math" panose="02040503050406030204" pitchFamily="18" charset="0"/>
                            <a:cs typeface="Times New Roman" panose="02020603050405020304" pitchFamily="18" charset="0"/>
                          </a:rPr>
                          <m:t>𝑜</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MgS</a:t>
                </a:r>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52400" y="1307068"/>
                <a:ext cx="8839200" cy="4686155"/>
              </a:xfrm>
              <a:prstGeom prst="rect">
                <a:avLst/>
              </a:prstGeom>
              <a:blipFill>
                <a:blip r:embed="rId5"/>
                <a:stretch>
                  <a:fillRect l="-1379" t="-1300"/>
                </a:stretch>
              </a:blipFill>
            </p:spPr>
            <p:txBody>
              <a:bodyPr/>
              <a:lstStyle/>
              <a:p>
                <a:r>
                  <a:rPr lang="en-US">
                    <a:noFill/>
                  </a:rPr>
                  <a:t> </a:t>
                </a:r>
              </a:p>
            </p:txBody>
          </p:sp>
        </mc:Fallback>
      </mc:AlternateContent>
    </p:spTree>
    <p:extLst>
      <p:ext uri="{BB962C8B-B14F-4D97-AF65-F5344CB8AC3E}">
        <p14:creationId xmlns:p14="http://schemas.microsoft.com/office/powerpoint/2010/main" val="278881540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 calcmode="lin" valueType="num">
                                      <p:cBhvr additive="base">
                                        <p:cTn id="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anim calcmode="lin" valueType="num">
                                      <p:cBhvr additive="base">
                                        <p:cTn id="1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extBox 10"/>
          <p:cNvSpPr txBox="1"/>
          <p:nvPr/>
        </p:nvSpPr>
        <p:spPr>
          <a:xfrm>
            <a:off x="228600" y="1219200"/>
            <a:ext cx="8839200" cy="509601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1.3. Tính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học</a:t>
            </a:r>
          </a:p>
          <a:p>
            <a:r>
              <a:rPr lang="en-US" sz="2800" b="1" dirty="0" smtClean="0">
                <a:latin typeface="Times New Roman" panose="02020603050405020304" pitchFamily="18" charset="0"/>
                <a:cs typeface="Times New Roman" panose="02020603050405020304" pitchFamily="18" charset="0"/>
              </a:rPr>
              <a:t>1.3.2. </a:t>
            </a:r>
            <a:r>
              <a:rPr lang="en-US" sz="2800" b="1" dirty="0" err="1">
                <a:latin typeface="Times New Roman" panose="02020603050405020304" pitchFamily="18" charset="0"/>
                <a:cs typeface="Times New Roman" panose="02020603050405020304" pitchFamily="18" charset="0"/>
              </a:rPr>
              <a:t>Tác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dụng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axit</a:t>
            </a:r>
            <a:r>
              <a:rPr lang="en-US" sz="2800" b="1"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i="1" dirty="0" err="1" smtClean="0">
                <a:latin typeface="Times New Roman" panose="02020603050405020304" pitchFamily="18" charset="0"/>
                <a:cs typeface="Times New Roman" panose="02020603050405020304" pitchFamily="18" charset="0"/>
              </a:rPr>
              <a:t>Với</a:t>
            </a:r>
            <a:r>
              <a:rPr lang="en-US" sz="2800" i="1" dirty="0" smtClean="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axit</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HCl</a:t>
            </a:r>
            <a:r>
              <a:rPr lang="en-US" sz="2800" i="1" dirty="0">
                <a:latin typeface="Times New Roman" panose="02020603050405020304" pitchFamily="18" charset="0"/>
                <a:cs typeface="Times New Roman" panose="02020603050405020304" pitchFamily="18" charset="0"/>
              </a:rPr>
              <a:t>, H</a:t>
            </a:r>
            <a:r>
              <a:rPr lang="en-US" sz="2800" i="1" baseline="-25000" dirty="0">
                <a:latin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cs typeface="Times New Roman" panose="02020603050405020304" pitchFamily="18" charset="0"/>
              </a:rPr>
              <a:t>SO</a:t>
            </a:r>
            <a:r>
              <a:rPr lang="en-US" sz="2800" i="1" baseline="-25000" dirty="0">
                <a:latin typeface="Times New Roman" panose="02020603050405020304" pitchFamily="18" charset="0"/>
                <a:cs typeface="Times New Roman" panose="02020603050405020304" pitchFamily="18" charset="0"/>
              </a:rPr>
              <a:t>4</a:t>
            </a:r>
            <a:r>
              <a:rPr lang="en-US" sz="2800" i="1" dirty="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loãng</a:t>
            </a:r>
            <a:endParaRPr lang="en-US" sz="2800" b="1" dirty="0">
              <a:latin typeface="Times New Roman" panose="02020603050405020304" pitchFamily="18" charset="0"/>
              <a:cs typeface="Times New Roman" panose="02020603050405020304" pitchFamily="18" charset="0"/>
            </a:endParaRPr>
          </a:p>
          <a:p>
            <a:pPr algn="just">
              <a:lnSpc>
                <a:spcPct val="107000"/>
              </a:lnSpc>
              <a:spcBef>
                <a:spcPts val="600"/>
              </a:spcBef>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Mg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+ 2HCl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MgCl</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Mg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SO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MgSO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lnSpc>
                <a:spcPct val="107000"/>
              </a:lnSpc>
              <a:spcBef>
                <a:spcPts val="600"/>
              </a:spcBef>
              <a:spcAft>
                <a:spcPts val="0"/>
              </a:spcAft>
              <a:buFont typeface="Wingdings" panose="05000000000000000000" pitchFamily="2" charset="2"/>
              <a:buChar char="v"/>
            </a:pPr>
            <a:r>
              <a:rPr lang="en-US" sz="2800" i="1"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ea typeface="Times New Roman" panose="02020603050405020304" pitchFamily="18" charset="0"/>
                <a:cs typeface="Times New Roman" panose="02020603050405020304" pitchFamily="18" charset="0"/>
              </a:rPr>
              <a:t>axit</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ea typeface="Times New Roman" panose="02020603050405020304" pitchFamily="18" charset="0"/>
                <a:cs typeface="Times New Roman" panose="02020603050405020304" pitchFamily="18" charset="0"/>
              </a:rPr>
              <a:t>HNO</a:t>
            </a:r>
            <a:r>
              <a:rPr lang="en-US" sz="28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en-US" sz="28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loãng</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đặc</a:t>
            </a:r>
            <a:r>
              <a:rPr lang="en-US" sz="28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H</a:t>
            </a:r>
            <a:r>
              <a:rPr lang="en-US" sz="2800" i="1"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SO</a:t>
            </a:r>
            <a:r>
              <a:rPr lang="en-US" sz="2800" i="1"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đặc</a:t>
            </a:r>
            <a:endParaRPr lang="en-US" sz="2800" b="1" i="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Bef>
                <a:spcPts val="600"/>
              </a:spcBef>
              <a:spcAft>
                <a:spcPts val="0"/>
              </a:spcAft>
            </a:pPr>
            <a:r>
              <a:rPr lang="en-US" sz="2800" b="1" i="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Mg + 4HNO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 đ</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Mg(NO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+ 2H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2NO</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p>
          <a:p>
            <a:pPr algn="just">
              <a:lnSpc>
                <a:spcPct val="107000"/>
              </a:lnSpc>
              <a:spcBef>
                <a:spcPts val="600"/>
              </a:spcBef>
              <a:spcAft>
                <a:spcPts val="0"/>
              </a:spcAft>
            </a:pPr>
            <a:endParaRPr lang="en-US" sz="1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3Mg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+ 8HNO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800" baseline="-25000" dirty="0" err="1">
                <a:latin typeface="Times New Roman" panose="02020603050405020304" pitchFamily="18" charset="0"/>
                <a:ea typeface="Times New Roman" panose="02020603050405020304" pitchFamily="18" charset="0"/>
                <a:cs typeface="Times New Roman" panose="02020603050405020304" pitchFamily="18" charset="0"/>
              </a:rPr>
              <a:t>loãng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3Mg(NO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+ 4H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2NO</a:t>
            </a:r>
          </a:p>
          <a:p>
            <a:pPr algn="just">
              <a:lnSpc>
                <a:spcPct val="107000"/>
              </a:lnSpc>
              <a:spcBef>
                <a:spcPts val="600"/>
              </a:spcBef>
              <a:spcAft>
                <a:spcPts val="0"/>
              </a:spcAft>
            </a:pPr>
            <a:endParaRPr lang="en-US" sz="1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Mg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SO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4 đ</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MgSO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+ 2H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 +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SO</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i="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261753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 calcmode="lin" valueType="num">
                                      <p:cBhvr additive="base">
                                        <p:cTn id="7"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xEl>
                                              <p:pRg st="3" end="3"/>
                                            </p:txEl>
                                          </p:spTgt>
                                        </p:tgtEl>
                                        <p:attrNameLst>
                                          <p:attrName>style.visibility</p:attrName>
                                        </p:attrNameLst>
                                      </p:cBhvr>
                                      <p:to>
                                        <p:strVal val="visible"/>
                                      </p:to>
                                    </p:set>
                                    <p:anim calcmode="lin" valueType="num">
                                      <p:cBhvr additive="base">
                                        <p:cTn id="1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xEl>
                                              <p:pRg st="4" end="4"/>
                                            </p:txEl>
                                          </p:spTgt>
                                        </p:tgtEl>
                                        <p:attrNameLst>
                                          <p:attrName>style.visibility</p:attrName>
                                        </p:attrNameLst>
                                      </p:cBhvr>
                                      <p:to>
                                        <p:strVal val="visible"/>
                                      </p:to>
                                    </p:set>
                                    <p:anim calcmode="lin" valueType="num">
                                      <p:cBhvr additive="base">
                                        <p:cTn id="1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anim calcmode="lin" valueType="num">
                                      <p:cBhvr additive="base">
                                        <p:cTn id="21"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5" end="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xEl>
                                              <p:pRg st="6" end="6"/>
                                            </p:txEl>
                                          </p:spTgt>
                                        </p:tgtEl>
                                        <p:attrNameLst>
                                          <p:attrName>style.visibility</p:attrName>
                                        </p:attrNameLst>
                                      </p:cBhvr>
                                      <p:to>
                                        <p:strVal val="visible"/>
                                      </p:to>
                                    </p:set>
                                    <p:anim calcmode="lin" valueType="num">
                                      <p:cBhvr additive="base">
                                        <p:cTn id="25"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6" end="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xEl>
                                              <p:pRg st="8" end="8"/>
                                            </p:txEl>
                                          </p:spTgt>
                                        </p:tgtEl>
                                        <p:attrNameLst>
                                          <p:attrName>style.visibility</p:attrName>
                                        </p:attrNameLst>
                                      </p:cBhvr>
                                      <p:to>
                                        <p:strVal val="visible"/>
                                      </p:to>
                                    </p:set>
                                    <p:anim calcmode="lin" valueType="num">
                                      <p:cBhvr additive="base">
                                        <p:cTn id="29"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8" end="8"/>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xEl>
                                              <p:pRg st="10" end="10"/>
                                            </p:txEl>
                                          </p:spTgt>
                                        </p:tgtEl>
                                        <p:attrNameLst>
                                          <p:attrName>style.visibility</p:attrName>
                                        </p:attrNameLst>
                                      </p:cBhvr>
                                      <p:to>
                                        <p:strVal val="visible"/>
                                      </p:to>
                                    </p:set>
                                    <p:anim calcmode="lin" valueType="num">
                                      <p:cBhvr additive="base">
                                        <p:cTn id="33" dur="500" fill="hold"/>
                                        <p:tgtEl>
                                          <p:spTgt spid="11">
                                            <p:txEl>
                                              <p:pRg st="10" end="1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extBox 10"/>
          <p:cNvSpPr txBox="1"/>
          <p:nvPr/>
        </p:nvSpPr>
        <p:spPr>
          <a:xfrm>
            <a:off x="228600" y="1219200"/>
            <a:ext cx="8839200" cy="4458913"/>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1.3. Tính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học</a:t>
            </a:r>
          </a:p>
          <a:p>
            <a:r>
              <a:rPr lang="en-US" sz="2800" b="1" dirty="0" smtClean="0">
                <a:latin typeface="Times New Roman" panose="02020603050405020304" pitchFamily="18" charset="0"/>
                <a:cs typeface="Times New Roman" panose="02020603050405020304" pitchFamily="18" charset="0"/>
              </a:rPr>
              <a:t>1.3.3. </a:t>
            </a:r>
            <a:r>
              <a:rPr lang="vi-VN" sz="2800" b="1" dirty="0">
                <a:latin typeface="Times New Roman" panose="02020603050405020304" pitchFamily="18" charset="0"/>
                <a:cs typeface="Times New Roman" panose="02020603050405020304" pitchFamily="18" charset="0"/>
              </a:rPr>
              <a:t>Tác dụng với </a:t>
            </a:r>
            <a:r>
              <a:rPr lang="vi-VN" sz="2800" b="1" dirty="0" smtClean="0">
                <a:latin typeface="Times New Roman" panose="02020603050405020304" pitchFamily="18" charset="0"/>
                <a:cs typeface="Times New Roman" panose="02020603050405020304" pitchFamily="18" charset="0"/>
              </a:rPr>
              <a:t>nước</a:t>
            </a:r>
            <a:endParaRPr lang="en-US" sz="2800" b="1" dirty="0" smtClean="0">
              <a:latin typeface="Times New Roman" panose="02020603050405020304" pitchFamily="18" charset="0"/>
              <a:cs typeface="Times New Roman" panose="02020603050405020304" pitchFamily="18" charset="0"/>
            </a:endParaRPr>
          </a:p>
          <a:p>
            <a:pPr algn="just">
              <a:lnSpc>
                <a:spcPct val="107000"/>
              </a:lnSpc>
              <a:spcBef>
                <a:spcPts val="600"/>
              </a:spcBef>
              <a:spcAft>
                <a:spcPts val="0"/>
              </a:spcAf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nhiệt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Be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Mg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khử</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chậm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các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còn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khử</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mẽ</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dung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dịch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bazơ</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tabLst>
                <a:tab pos="457200" algn="l"/>
                <a:tab pos="914400" algn="l"/>
                <a:tab pos="1371600" algn="l"/>
                <a:tab pos="1828800" algn="l"/>
                <a:tab pos="2286000" algn="l"/>
                <a:tab pos="2743200" algn="l"/>
                <a:tab pos="3566795" algn="l"/>
              </a:tabLst>
            </a:pP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Ví</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dụ</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Bef>
                <a:spcPts val="600"/>
              </a:spcBef>
              <a:spcAft>
                <a:spcPts val="0"/>
              </a:spcAft>
              <a:tabLst>
                <a:tab pos="457200" algn="l"/>
                <a:tab pos="914400" algn="l"/>
                <a:tab pos="1371600" algn="l"/>
                <a:tab pos="1828800" algn="l"/>
                <a:tab pos="2286000" algn="l"/>
                <a:tab pos="2743200" algn="l"/>
                <a:tab pos="3566795" algn="l"/>
              </a:tabLs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Ca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Ca(OH)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Bef>
                <a:spcPts val="600"/>
              </a:spcBef>
              <a:spcAft>
                <a:spcPts val="0"/>
              </a:spcAft>
              <a:tabLst>
                <a:tab pos="457200" algn="l"/>
                <a:tab pos="914400" algn="l"/>
                <a:tab pos="1371600" algn="l"/>
                <a:tab pos="1828800" algn="l"/>
                <a:tab pos="2286000" algn="l"/>
                <a:tab pos="2743200" algn="l"/>
                <a:tab pos="3566795" algn="l"/>
              </a:tabLst>
            </a:pPr>
            <a:r>
              <a:rPr lang="en-US"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800" dirty="0">
                <a:latin typeface="Times New Roman" panose="02020603050405020304" pitchFamily="18" charset="0"/>
                <a:ea typeface="Calibri" panose="020F0502020204030204" pitchFamily="34" charset="0"/>
                <a:cs typeface="Times New Roman" panose="02020603050405020304" pitchFamily="18" charset="0"/>
              </a:rPr>
              <a:t>B</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+ 2H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Ba(OH)</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r>
              <a:rPr lang="vi-VN" sz="2800" b="1" dirty="0" smtClean="0">
                <a:latin typeface="Times New Roman" panose="02020603050405020304" pitchFamily="18" charset="0"/>
                <a:cs typeface="Times New Roman" panose="02020603050405020304" pitchFamily="18" charset="0"/>
              </a:rPr>
              <a:t> </a:t>
            </a:r>
            <a:endParaRPr lang="en-US" sz="2800" i="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5803446"/>
      </p:ext>
    </p:extLst>
  </p:cSld>
  <p:clrMapOvr>
    <a:masterClrMapping/>
  </p:clrMapOvr>
  <p:transition advClick="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TextBox 10"/>
          <p:cNvSpPr txBox="1"/>
          <p:nvPr/>
        </p:nvSpPr>
        <p:spPr>
          <a:xfrm>
            <a:off x="228600" y="1219200"/>
            <a:ext cx="8839200" cy="446442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1.4. </a:t>
            </a:r>
            <a:r>
              <a:rPr lang="en-US" sz="2800" b="1" dirty="0" err="1" smtClean="0">
                <a:latin typeface="Times New Roman" panose="02020603050405020304" pitchFamily="18" charset="0"/>
                <a:cs typeface="Times New Roman" panose="02020603050405020304" pitchFamily="18" charset="0"/>
              </a:rPr>
              <a:t>Ứng</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dụng</a:t>
            </a:r>
            <a:endParaRPr lang="en-US" sz="2800" b="1" dirty="0" smtClean="0">
              <a:latin typeface="Times New Roman" panose="02020603050405020304" pitchFamily="18" charset="0"/>
              <a:cs typeface="Times New Roman" panose="02020603050405020304" pitchFamily="18" charset="0"/>
            </a:endParaRPr>
          </a:p>
          <a:p>
            <a:pPr marL="457200" indent="-457200" algn="just">
              <a:lnSpc>
                <a:spcPct val="107000"/>
              </a:lnSpc>
              <a:spcBef>
                <a:spcPts val="600"/>
              </a:spcBef>
              <a:spcAft>
                <a:spcPts val="0"/>
              </a:spcAft>
              <a:buFont typeface="Wingdings" panose="05000000000000000000" pitchFamily="2" charset="2"/>
              <a:buChar char="ü"/>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Be</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cứng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đàn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hồi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ăn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mòn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bay,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vỏ</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tàu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biển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7000"/>
              </a:lnSpc>
              <a:spcBef>
                <a:spcPts val="600"/>
              </a:spcBef>
              <a:spcAft>
                <a:spcPts val="0"/>
              </a:spcAft>
            </a:pPr>
            <a:endParaRPr lang="en-US" sz="1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lnSpc>
                <a:spcPct val="107000"/>
              </a:lnSpc>
              <a:spcBef>
                <a:spcPts val="600"/>
              </a:spcBef>
              <a:spcAft>
                <a:spcPts val="0"/>
              </a:spcAft>
              <a:buFont typeface="Wingdings" panose="05000000000000000000" pitchFamily="2" charset="2"/>
              <a:buChar char="ü"/>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Mg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đặt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tính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cứng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nhẹ</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bền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bay,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lửa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ôtô</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7000"/>
              </a:lnSpc>
              <a:spcBef>
                <a:spcPts val="600"/>
              </a:spcBef>
              <a:spcAft>
                <a:spcPts val="0"/>
              </a:spcAft>
            </a:pPr>
            <a:endParaRPr lang="en-US" sz="1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lnSpc>
                <a:spcPct val="107000"/>
              </a:lnSpc>
              <a:spcBef>
                <a:spcPts val="600"/>
              </a:spcBef>
              <a:spcAft>
                <a:spcPts val="0"/>
              </a:spcAft>
              <a:buFont typeface="Wingdings" panose="05000000000000000000" pitchFamily="2" charset="2"/>
              <a:buChar char="ü"/>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Ca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được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dùng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làm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khử</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oxi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huỳnh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khỏi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thép</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5249771"/>
      </p:ext>
    </p:extLst>
  </p:cSld>
  <p:clrMapOvr>
    <a:masterClrMapping/>
  </p:clrMapOvr>
  <p:transition advClick="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Kim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kiềm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thổ</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xmlns:a14="http://schemas.microsoft.com/office/drawing/2010/main">
        <mc:Choice Requires="a14">
          <p:sp>
            <p:nvSpPr>
              <p:cNvPr id="11" name="TextBox 10"/>
              <p:cNvSpPr txBox="1"/>
              <p:nvPr/>
            </p:nvSpPr>
            <p:spPr>
              <a:xfrm>
                <a:off x="228600" y="1219200"/>
                <a:ext cx="8839200" cy="3869649"/>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1.5. </a:t>
                </a:r>
                <a:r>
                  <a:rPr lang="en-US" sz="2800" b="1" dirty="0" err="1" smtClean="0">
                    <a:latin typeface="Times New Roman" panose="02020603050405020304" pitchFamily="18" charset="0"/>
                    <a:cs typeface="Times New Roman" panose="02020603050405020304" pitchFamily="18" charset="0"/>
                  </a:rPr>
                  <a:t>Điều</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chế</a:t>
                </a:r>
                <a:r>
                  <a:rPr lang="en-US" sz="2800" b="1" dirty="0" smtClean="0">
                    <a:latin typeface="Times New Roman" panose="02020603050405020304" pitchFamily="18" charset="0"/>
                    <a:cs typeface="Times New Roman" panose="02020603050405020304" pitchFamily="18" charset="0"/>
                  </a:rPr>
                  <a:t>:</a:t>
                </a:r>
              </a:p>
              <a:p>
                <a:r>
                  <a:rPr lang="vi-VN" sz="2800" dirty="0">
                    <a:latin typeface="Times New Roman" panose="02020603050405020304" pitchFamily="18" charset="0"/>
                    <a:cs typeface="Times New Roman" panose="02020603050405020304" pitchFamily="18" charset="0"/>
                  </a:rPr>
                  <a:t>Phương pháp chính để điều chế là </a:t>
                </a:r>
                <a:r>
                  <a:rPr lang="vi-VN" sz="2800" dirty="0">
                    <a:solidFill>
                      <a:srgbClr val="FF0000"/>
                    </a:solidFill>
                    <a:latin typeface="Times New Roman" panose="02020603050405020304" pitchFamily="18" charset="0"/>
                    <a:cs typeface="Times New Roman" panose="02020603050405020304" pitchFamily="18" charset="0"/>
                  </a:rPr>
                  <a:t>điện </a:t>
                </a:r>
                <a:r>
                  <a:rPr lang="vi-VN" sz="2800" dirty="0" smtClean="0">
                    <a:solidFill>
                      <a:srgbClr val="FF0000"/>
                    </a:solidFill>
                    <a:latin typeface="Times New Roman" panose="02020603050405020304" pitchFamily="18" charset="0"/>
                    <a:cs typeface="Times New Roman" panose="02020603050405020304" pitchFamily="18" charset="0"/>
                  </a:rPr>
                  <a:t>phân</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nóng</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chảy</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muối halogenua của </a:t>
                </a:r>
                <a:r>
                  <a:rPr lang="vi-VN" sz="2800" dirty="0" smtClean="0">
                    <a:latin typeface="Times New Roman" panose="02020603050405020304" pitchFamily="18" charset="0"/>
                    <a:cs typeface="Times New Roman" panose="02020603050405020304" pitchFamily="18" charset="0"/>
                  </a:rPr>
                  <a:t>chúng</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Ví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CaCl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b="0" i="0" smtClean="0">
                            <a:latin typeface="Cambria Math" panose="02040503050406030204" pitchFamily="18" charset="0"/>
                            <a:cs typeface="Times New Roman" panose="02020603050405020304" pitchFamily="18" charset="0"/>
                          </a:rPr>
                          <m:t>đ</m:t>
                        </m:r>
                        <m:r>
                          <m:rPr>
                            <m:sty m:val="p"/>
                          </m:rPr>
                          <a:rPr lang="en-US" sz="2800" b="0" i="0" smtClean="0">
                            <a:latin typeface="Cambria Math" panose="02040503050406030204" pitchFamily="18" charset="0"/>
                            <a:cs typeface="Times New Roman" panose="02020603050405020304" pitchFamily="18" charset="0"/>
                          </a:rPr>
                          <m:t>pnc</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  +  Cl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MgCl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rPr>
                        </m:ctrlPr>
                      </m:groupChrPr>
                      <m:e>
                        <m:r>
                          <m:rPr>
                            <m:brk m:alnAt="2"/>
                          </m:rPr>
                          <a:rPr lang="en-US" sz="2800">
                            <a:latin typeface="Cambria Math" panose="02040503050406030204" pitchFamily="18" charset="0"/>
                            <a:cs typeface="Times New Roman" panose="02020603050405020304" pitchFamily="18" charset="0"/>
                          </a:rPr>
                          <m:t>đ</m:t>
                        </m:r>
                        <m:r>
                          <m:rPr>
                            <m:sty m:val="p"/>
                          </m:rPr>
                          <a:rPr lang="en-US" sz="2800">
                            <a:latin typeface="Cambria Math" panose="02040503050406030204" pitchFamily="18" charset="0"/>
                            <a:cs typeface="Times New Roman" panose="02020603050405020304" pitchFamily="18" charset="0"/>
                          </a:rPr>
                          <m:t>pnc</m:t>
                        </m:r>
                      </m:e>
                    </m:groupChr>
                  </m:oMath>
                </a14:m>
                <a:r>
                  <a:rPr lang="en-US" sz="2800" baseline="-25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Mg  </a:t>
                </a:r>
                <a:r>
                  <a:rPr lang="en-US" sz="2800" dirty="0">
                    <a:latin typeface="Times New Roman" panose="02020603050405020304" pitchFamily="18" charset="0"/>
                    <a:cs typeface="Times New Roman" panose="02020603050405020304" pitchFamily="18" charset="0"/>
                  </a:rPr>
                  <a:t>+  Cl</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228600" y="1219200"/>
                <a:ext cx="8839200" cy="3869649"/>
              </a:xfrm>
              <a:prstGeom prst="rect">
                <a:avLst/>
              </a:prstGeom>
              <a:blipFill>
                <a:blip r:embed="rId5"/>
                <a:stretch>
                  <a:fillRect l="-1448" t="-1575" b="-3465"/>
                </a:stretch>
              </a:blipFill>
            </p:spPr>
            <p:txBody>
              <a:bodyPr/>
              <a:lstStyle/>
              <a:p>
                <a:r>
                  <a:rPr lang="en-US">
                    <a:noFill/>
                  </a:rPr>
                  <a:t> </a:t>
                </a:r>
              </a:p>
            </p:txBody>
          </p:sp>
        </mc:Fallback>
      </mc:AlternateContent>
    </p:spTree>
    <p:extLst>
      <p:ext uri="{BB962C8B-B14F-4D97-AF65-F5344CB8AC3E}">
        <p14:creationId xmlns:p14="http://schemas.microsoft.com/office/powerpoint/2010/main" val="3507712283"/>
      </p:ext>
    </p:extLst>
  </p:cSld>
  <p:clrMapOvr>
    <a:masterClrMapping/>
  </p:clrMapOvr>
  <p:transition advClick="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Một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số</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hợp</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quan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trọng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canxi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152400" y="1307068"/>
            <a:ext cx="8686800" cy="1384995"/>
          </a:xfrm>
          <a:prstGeom prst="rect">
            <a:avLst/>
          </a:prstGeom>
        </p:spPr>
        <p:txBody>
          <a:bodyPr wrap="square">
            <a:spAutoFit/>
          </a:bodyPr>
          <a:lstStyle/>
          <a:p>
            <a:r>
              <a:rPr lang="vi-VN" sz="2800" b="1" dirty="0">
                <a:latin typeface="+mj-lt"/>
              </a:rPr>
              <a:t>2.1. Canxi oxit </a:t>
            </a:r>
            <a:r>
              <a:rPr lang="vi-VN" sz="2800" b="1" dirty="0" smtClean="0">
                <a:latin typeface="+mj-lt"/>
              </a:rPr>
              <a:t>(CaO</a:t>
            </a:r>
            <a:r>
              <a:rPr lang="vi-VN" sz="2800" b="1" dirty="0">
                <a:latin typeface="+mj-lt"/>
              </a:rPr>
              <a:t>)</a:t>
            </a:r>
          </a:p>
          <a:p>
            <a:r>
              <a:rPr lang="vi-VN" sz="2800" dirty="0">
                <a:latin typeface="+mj-lt"/>
              </a:rPr>
              <a:t>CaO là chất rắn, màu trắng</a:t>
            </a:r>
            <a:r>
              <a:rPr lang="vi-VN" sz="2800" dirty="0" smtClean="0">
                <a:latin typeface="+mj-lt"/>
              </a:rPr>
              <a:t>, </a:t>
            </a:r>
            <a:r>
              <a:rPr lang="vi-VN" sz="2800" dirty="0">
                <a:latin typeface="+mj-lt"/>
              </a:rPr>
              <a:t>còn gọi là vôi sống. CaO là oxit bazơ, tác dụng mãnh liệt với nước, oxit axit và axit.</a:t>
            </a:r>
          </a:p>
        </p:txBody>
      </p:sp>
      <p:sp>
        <p:nvSpPr>
          <p:cNvPr id="7" name="TextBox 6"/>
          <p:cNvSpPr txBox="1"/>
          <p:nvPr/>
        </p:nvSpPr>
        <p:spPr>
          <a:xfrm>
            <a:off x="1600200" y="2743200"/>
            <a:ext cx="4637636" cy="1384995"/>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 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Ca(OH)</a:t>
            </a:r>
            <a:r>
              <a:rPr lang="en-US" sz="2800" baseline="-25000" dirty="0" smtClean="0">
                <a:latin typeface="Times New Roman" panose="02020603050405020304" pitchFamily="18" charset="0"/>
                <a:cs typeface="Times New Roman" panose="02020603050405020304" pitchFamily="18" charset="0"/>
              </a:rPr>
              <a:t>2</a:t>
            </a:r>
          </a:p>
          <a:p>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 CO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CaCO</a:t>
            </a:r>
            <a:r>
              <a:rPr lang="en-US" sz="2800" baseline="-25000" dirty="0">
                <a:latin typeface="Times New Roman" panose="02020603050405020304" pitchFamily="18" charset="0"/>
                <a:cs typeface="Times New Roman" panose="02020603050405020304" pitchFamily="18" charset="0"/>
              </a:rPr>
              <a:t>3</a:t>
            </a:r>
            <a:endParaRPr lang="en-US" sz="2800" dirty="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+ 2HCl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CaCl</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a:t>
            </a:r>
            <a:r>
              <a:rPr lang="en-US" sz="2800" dirty="0" smtClean="0">
                <a:latin typeface="Times New Roman" panose="02020603050405020304" pitchFamily="18" charset="0"/>
                <a:cs typeface="Times New Roman" panose="02020603050405020304" pitchFamily="18" charset="0"/>
              </a:rPr>
              <a:t>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O</a:t>
            </a:r>
          </a:p>
        </p:txBody>
      </p:sp>
      <p:sp>
        <p:nvSpPr>
          <p:cNvPr id="8" name="TextBox 7"/>
          <p:cNvSpPr txBox="1"/>
          <p:nvPr/>
        </p:nvSpPr>
        <p:spPr>
          <a:xfrm>
            <a:off x="152400" y="4598785"/>
            <a:ext cx="8686800" cy="523220"/>
          </a:xfrm>
          <a:prstGeom prst="rect">
            <a:avLst/>
          </a:prstGeom>
          <a:noFill/>
        </p:spPr>
        <p:txBody>
          <a:bodyPr wrap="square" rtlCol="0">
            <a:spAutoFit/>
          </a:bodyPr>
          <a:lstStyle/>
          <a:p>
            <a:r>
              <a:rPr lang="vi-VN" sz="2800" b="1" dirty="0" smtClean="0">
                <a:latin typeface="+mj-lt"/>
              </a:rPr>
              <a:t>Điều chế </a:t>
            </a:r>
            <a:r>
              <a:rPr lang="vi-VN" sz="2800" b="1" dirty="0">
                <a:latin typeface="+mj-lt"/>
              </a:rPr>
              <a:t>CaO </a:t>
            </a:r>
            <a:r>
              <a:rPr lang="vi-VN" sz="2800" dirty="0">
                <a:latin typeface="+mj-lt"/>
              </a:rPr>
              <a:t>bằng phương pháp phân hủy canxi cacbonat </a:t>
            </a:r>
            <a:endParaRPr lang="en-US" sz="2800" dirty="0">
              <a:latin typeface="+mj-lt"/>
            </a:endParaRPr>
          </a:p>
        </p:txBody>
      </p:sp>
      <p:pic>
        <p:nvPicPr>
          <p:cNvPr id="45" name="Picture 44"/>
          <p:cNvPicPr>
            <a:picLocks noChangeAspect="1"/>
          </p:cNvPicPr>
          <p:nvPr/>
        </p:nvPicPr>
        <p:blipFill rotWithShape="1">
          <a:blip r:embed="rId5"/>
          <a:srcRect r="70060" b="31787"/>
          <a:stretch/>
        </p:blipFill>
        <p:spPr>
          <a:xfrm>
            <a:off x="2025328" y="5330271"/>
            <a:ext cx="4375472" cy="669688"/>
          </a:xfrm>
          <a:prstGeom prst="rect">
            <a:avLst/>
          </a:prstGeom>
        </p:spPr>
      </p:pic>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500" fill="hold"/>
                                        <p:tgtEl>
                                          <p:spTgt spid="45"/>
                                        </p:tgtEl>
                                        <p:attrNameLst>
                                          <p:attrName>ppt_x</p:attrName>
                                        </p:attrNameLst>
                                      </p:cBhvr>
                                      <p:tavLst>
                                        <p:tav tm="0">
                                          <p:val>
                                            <p:strVal val="#ppt_x"/>
                                          </p:val>
                                        </p:tav>
                                        <p:tav tm="100000">
                                          <p:val>
                                            <p:strVal val="#ppt_x"/>
                                          </p:val>
                                        </p:tav>
                                      </p:tavLst>
                                    </p:anim>
                                    <p:anim calcmode="lin" valueType="num">
                                      <p:cBhvr additive="base">
                                        <p:cTn id="2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Một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số</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hợp</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quan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trọng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canxi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152400" y="1307068"/>
            <a:ext cx="8686800" cy="1815882"/>
          </a:xfrm>
          <a:prstGeom prst="rect">
            <a:avLst/>
          </a:prstGeom>
        </p:spPr>
        <p:txBody>
          <a:bodyPr wrap="square">
            <a:spAutoFit/>
          </a:bodyPr>
          <a:lstStyle/>
          <a:p>
            <a:r>
              <a:rPr lang="vi-VN" sz="2800" b="1" dirty="0" smtClean="0">
                <a:latin typeface="+mj-lt"/>
              </a:rPr>
              <a:t>2.2. Canxi cacbonat</a:t>
            </a:r>
            <a:r>
              <a:rPr lang="en-US" sz="2800" b="1" dirty="0" smtClean="0">
                <a:latin typeface="+mj-lt"/>
              </a:rPr>
              <a:t> (</a:t>
            </a:r>
            <a:r>
              <a:rPr lang="vi-VN" sz="2800" b="1" dirty="0" smtClean="0">
                <a:latin typeface="+mj-lt"/>
              </a:rPr>
              <a:t>CaCO</a:t>
            </a:r>
            <a:r>
              <a:rPr lang="vi-VN" sz="2800" b="1" baseline="-25000" dirty="0" smtClean="0">
                <a:latin typeface="+mj-lt"/>
              </a:rPr>
              <a:t>3</a:t>
            </a:r>
            <a:r>
              <a:rPr lang="en-US" sz="2800" b="1" dirty="0" smtClean="0">
                <a:latin typeface="+mj-lt"/>
              </a:rPr>
              <a:t>)</a:t>
            </a:r>
            <a:endParaRPr lang="vi-VN" sz="2800" b="1" dirty="0" smtClean="0">
              <a:latin typeface="+mj-lt"/>
            </a:endParaRPr>
          </a:p>
          <a:p>
            <a:r>
              <a:rPr lang="en-US" sz="2800" dirty="0" smtClean="0">
                <a:latin typeface="+mj-lt"/>
              </a:rPr>
              <a:t>- </a:t>
            </a:r>
            <a:r>
              <a:rPr lang="vi-VN" sz="2800" dirty="0" smtClean="0">
                <a:latin typeface="+mj-lt"/>
              </a:rPr>
              <a:t>CaCO</a:t>
            </a:r>
            <a:r>
              <a:rPr lang="vi-VN" sz="2800" baseline="-25000" dirty="0" smtClean="0">
                <a:latin typeface="+mj-lt"/>
              </a:rPr>
              <a:t>3</a:t>
            </a:r>
            <a:r>
              <a:rPr lang="vi-VN" sz="2800" dirty="0" smtClean="0">
                <a:latin typeface="+mj-lt"/>
              </a:rPr>
              <a:t> </a:t>
            </a:r>
            <a:r>
              <a:rPr lang="vi-VN" sz="2800" dirty="0">
                <a:latin typeface="+mj-lt"/>
              </a:rPr>
              <a:t>là chất rắn màu trắng, không tan trong </a:t>
            </a:r>
            <a:r>
              <a:rPr lang="vi-VN" sz="2800" dirty="0" smtClean="0">
                <a:latin typeface="+mj-lt"/>
              </a:rPr>
              <a:t>nước</a:t>
            </a:r>
            <a:r>
              <a:rPr lang="en-US" sz="2800" dirty="0" smtClean="0">
                <a:latin typeface="+mj-lt"/>
              </a:rPr>
              <a:t>.</a:t>
            </a:r>
            <a:r>
              <a:rPr lang="vi-VN" sz="2800" dirty="0" smtClean="0">
                <a:latin typeface="+mj-lt"/>
              </a:rPr>
              <a:t> </a:t>
            </a:r>
            <a:endParaRPr lang="en-US" sz="2800" dirty="0">
              <a:latin typeface="+mj-lt"/>
            </a:endParaRPr>
          </a:p>
          <a:p>
            <a:r>
              <a:rPr lang="en-US" sz="2800" dirty="0" smtClean="0">
                <a:latin typeface="+mj-lt"/>
              </a:rPr>
              <a:t>- </a:t>
            </a:r>
            <a:r>
              <a:rPr lang="vi-VN" sz="2800" dirty="0" smtClean="0">
                <a:latin typeface="+mj-lt"/>
              </a:rPr>
              <a:t>CaCO</a:t>
            </a:r>
            <a:r>
              <a:rPr lang="vi-VN" sz="2800" baseline="-25000" dirty="0" smtClean="0">
                <a:latin typeface="+mj-lt"/>
              </a:rPr>
              <a:t>3</a:t>
            </a:r>
            <a:r>
              <a:rPr lang="vi-VN" sz="2800" dirty="0" smtClean="0">
                <a:latin typeface="+mj-lt"/>
              </a:rPr>
              <a:t> </a:t>
            </a:r>
            <a:r>
              <a:rPr lang="vi-VN" sz="2800" dirty="0">
                <a:latin typeface="+mj-lt"/>
              </a:rPr>
              <a:t>là muối của axit yếu, không bền tác dụng với nhiều axit vô cơ và hữu cơ.</a:t>
            </a:r>
          </a:p>
        </p:txBody>
      </p:sp>
      <p:sp>
        <p:nvSpPr>
          <p:cNvPr id="7" name="TextBox 6"/>
          <p:cNvSpPr txBox="1"/>
          <p:nvPr/>
        </p:nvSpPr>
        <p:spPr>
          <a:xfrm>
            <a:off x="609600" y="3085591"/>
            <a:ext cx="8185472"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CaCO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+ 2HCl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CaCl</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 + </a:t>
            </a:r>
            <a:r>
              <a:rPr lang="en-US" sz="2800" dirty="0" smtClean="0">
                <a:latin typeface="Times New Roman" panose="02020603050405020304" pitchFamily="18" charset="0"/>
                <a:cs typeface="Times New Roman" panose="02020603050405020304" pitchFamily="18" charset="0"/>
              </a:rPr>
              <a:t>CO</a:t>
            </a:r>
            <a:r>
              <a:rPr lang="en-US" sz="2800" baseline="-25000" dirty="0" smtClean="0">
                <a:latin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cs typeface="Times New Roman" panose="02020603050405020304" pitchFamily="18" charset="0"/>
              </a:rPr>
              <a:t>↑</a:t>
            </a:r>
            <a:endParaRPr lang="en-US" sz="2800" baseline="300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CaCO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+ 2CH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COOH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Ca(CH</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COO)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 + </a:t>
            </a:r>
            <a:r>
              <a:rPr lang="en-US" sz="2800" dirty="0" smtClean="0">
                <a:latin typeface="Times New Roman" panose="02020603050405020304" pitchFamily="18" charset="0"/>
                <a:cs typeface="Times New Roman" panose="02020603050405020304" pitchFamily="18" charset="0"/>
              </a:rPr>
              <a:t>CO</a:t>
            </a:r>
            <a:r>
              <a:rPr lang="en-US" sz="2800" baseline="-25000" dirty="0" smtClean="0">
                <a:latin typeface="Times New Roman" panose="02020603050405020304" pitchFamily="18" charset="0"/>
                <a:cs typeface="Times New Roman" panose="02020603050405020304" pitchFamily="18" charset="0"/>
              </a:rPr>
              <a:t>2</a:t>
            </a:r>
            <a:r>
              <a:rPr lang="en-US" sz="2800" baseline="30000" dirty="0" smtClean="0">
                <a:latin typeface="Times New Roman" panose="02020603050405020304" pitchFamily="18" charset="0"/>
                <a:cs typeface="Times New Roman" panose="02020603050405020304" pitchFamily="18" charset="0"/>
              </a:rPr>
              <a:t>↑</a:t>
            </a:r>
            <a:endParaRPr lang="en-US" sz="2800" baseline="30000"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52400" y="4203766"/>
            <a:ext cx="8763000" cy="954107"/>
          </a:xfrm>
          <a:prstGeom prst="rect">
            <a:avLst/>
          </a:prstGeom>
          <a:noFill/>
        </p:spPr>
        <p:txBody>
          <a:bodyPr wrap="square" rtlCol="0">
            <a:spAutoFit/>
          </a:bodyPr>
          <a:lstStyle/>
          <a:p>
            <a:r>
              <a:rPr lang="vi-VN" sz="2800" dirty="0">
                <a:latin typeface="+mj-lt"/>
              </a:rPr>
              <a:t>Ở nhiệt độ thấp, </a:t>
            </a:r>
            <a:r>
              <a:rPr lang="vi-VN" sz="2800" dirty="0" smtClean="0">
                <a:latin typeface="+mj-lt"/>
              </a:rPr>
              <a:t>CaCO</a:t>
            </a:r>
            <a:r>
              <a:rPr lang="vi-VN" sz="2800" baseline="-25000" dirty="0" smtClean="0">
                <a:latin typeface="+mj-lt"/>
              </a:rPr>
              <a:t>3</a:t>
            </a:r>
            <a:r>
              <a:rPr lang="vi-VN" sz="2800" dirty="0" smtClean="0">
                <a:latin typeface="+mj-lt"/>
              </a:rPr>
              <a:t> </a:t>
            </a:r>
            <a:r>
              <a:rPr lang="vi-VN" sz="2800" dirty="0">
                <a:latin typeface="+mj-lt"/>
              </a:rPr>
              <a:t>tan dần trong nước chứa </a:t>
            </a:r>
            <a:r>
              <a:rPr lang="vi-VN" sz="2800" dirty="0" smtClean="0">
                <a:latin typeface="+mj-lt"/>
              </a:rPr>
              <a:t>khí </a:t>
            </a:r>
            <a:r>
              <a:rPr lang="en-US" sz="2800" dirty="0" smtClean="0">
                <a:latin typeface="Times New Roman" panose="02020603050405020304" pitchFamily="18" charset="0"/>
                <a:cs typeface="Times New Roman" panose="02020603050405020304" pitchFamily="18" charset="0"/>
              </a:rPr>
              <a:t>CO</a:t>
            </a:r>
            <a:r>
              <a:rPr lang="en-US" sz="2800" baseline="-25000" dirty="0" smtClean="0">
                <a:latin typeface="Times New Roman" panose="02020603050405020304" pitchFamily="18" charset="0"/>
                <a:cs typeface="Times New Roman" panose="02020603050405020304" pitchFamily="18" charset="0"/>
              </a:rPr>
              <a:t>2</a:t>
            </a:r>
            <a:r>
              <a:rPr lang="vi-VN" sz="2800" dirty="0" smtClean="0">
                <a:latin typeface="Times New Roman" panose="02020603050405020304" pitchFamily="18" charset="0"/>
                <a:cs typeface="Times New Roman" panose="02020603050405020304" pitchFamily="18" charset="0"/>
              </a:rPr>
              <a:t> </a:t>
            </a:r>
            <a:r>
              <a:rPr lang="vi-VN" sz="2800" dirty="0" smtClean="0">
                <a:latin typeface="+mj-lt"/>
              </a:rPr>
              <a:t>tạo </a:t>
            </a:r>
            <a:r>
              <a:rPr lang="vi-VN" sz="2800" dirty="0">
                <a:latin typeface="+mj-lt"/>
              </a:rPr>
              <a:t>ra muối axit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mj-lt"/>
              </a:rPr>
              <a:t> </a:t>
            </a:r>
            <a:r>
              <a:rPr lang="vi-VN" sz="2800" dirty="0" smtClean="0">
                <a:latin typeface="+mj-lt"/>
              </a:rPr>
              <a:t>canxi </a:t>
            </a:r>
            <a:r>
              <a:rPr lang="vi-VN" sz="2800" dirty="0">
                <a:latin typeface="+mj-lt"/>
              </a:rPr>
              <a:t>hiđro cacbonat Ca(HCO</a:t>
            </a:r>
            <a:r>
              <a:rPr lang="vi-VN" sz="2800" baseline="-25000" dirty="0">
                <a:latin typeface="+mj-lt"/>
              </a:rPr>
              <a:t>3</a:t>
            </a:r>
            <a:r>
              <a:rPr lang="vi-VN" sz="2800" dirty="0">
                <a:latin typeface="+mj-lt"/>
              </a:rPr>
              <a:t>)</a:t>
            </a:r>
            <a:r>
              <a:rPr lang="vi-VN" sz="2800" baseline="-25000" dirty="0">
                <a:latin typeface="+mj-lt"/>
              </a:rPr>
              <a:t>2</a:t>
            </a:r>
            <a:r>
              <a:rPr lang="vi-VN" sz="2800" dirty="0" smtClean="0">
                <a:latin typeface="+mj-lt"/>
              </a:rPr>
              <a:t>.</a:t>
            </a:r>
            <a:endParaRPr lang="en-US" sz="2800" dirty="0">
              <a:latin typeface="+mj-lt"/>
            </a:endParaRPr>
          </a:p>
        </p:txBody>
      </p:sp>
      <p:sp>
        <p:nvSpPr>
          <p:cNvPr id="2" name="Rectangle 1"/>
          <p:cNvSpPr/>
          <p:nvPr/>
        </p:nvSpPr>
        <p:spPr>
          <a:xfrm>
            <a:off x="1342876" y="5414765"/>
            <a:ext cx="5547942" cy="529697"/>
          </a:xfrm>
          <a:prstGeom prst="rect">
            <a:avLst/>
          </a:prstGeom>
        </p:spPr>
        <p:txBody>
          <a:bodyPr wrap="square">
            <a:spAutoFit/>
          </a:bodyPr>
          <a:lstStyle/>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CaCO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CO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O </a:t>
            </a:r>
            <a:r>
              <a:rPr lang="en-US" sz="2800" dirty="0">
                <a:latin typeface="Times New Roman" panose="02020603050405020304" pitchFamily="18" charset="0"/>
                <a:ea typeface="Times New Roman" panose="02020603050405020304" pitchFamily="18" charset="0"/>
                <a:cs typeface="Times New Roman" panose="02020603050405020304" pitchFamily="18" charset="0"/>
                <a:sym typeface="Wingdings 3" panose="05040102010807070707" pitchFamily="18" charset="2"/>
              </a:rPr>
              <a: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Ca(HCO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9375268"/>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Một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số</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hợp</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quan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trọng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canxi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152400" y="1307068"/>
            <a:ext cx="8686800" cy="2677656"/>
          </a:xfrm>
          <a:prstGeom prst="rect">
            <a:avLst/>
          </a:prstGeom>
        </p:spPr>
        <p:txBody>
          <a:bodyPr wrap="square">
            <a:spAutoFit/>
          </a:bodyPr>
          <a:lstStyle/>
          <a:p>
            <a:r>
              <a:rPr lang="vi-VN" sz="2800" b="1" dirty="0" smtClean="0">
                <a:latin typeface="+mj-lt"/>
              </a:rPr>
              <a:t>2</a:t>
            </a:r>
            <a:r>
              <a:rPr lang="en-US" sz="2800" b="1" dirty="0" smtClean="0">
                <a:latin typeface="+mj-lt"/>
              </a:rPr>
              <a:t>.</a:t>
            </a:r>
            <a:r>
              <a:rPr lang="en-US" sz="2800" b="1" dirty="0" smtClean="0">
                <a:latin typeface="Times New Roman" panose="02020603050405020304" pitchFamily="18" charset="0"/>
                <a:cs typeface="Times New Roman" panose="02020603050405020304" pitchFamily="18" charset="0"/>
              </a:rPr>
              <a:t>3. </a:t>
            </a:r>
            <a:r>
              <a:rPr lang="vi-VN" sz="2800" b="1" dirty="0" smtClean="0">
                <a:latin typeface="+mj-lt"/>
              </a:rPr>
              <a:t>Canxi hidroxit</a:t>
            </a:r>
            <a:r>
              <a:rPr lang="en-US" sz="2800" b="1"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Ca(OH)</a:t>
            </a:r>
            <a:r>
              <a:rPr lang="vi-VN" sz="2800" baseline="-25000" dirty="0">
                <a:latin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cs typeface="Times New Roman" panose="02020603050405020304" pitchFamily="18" charset="0"/>
              </a:rPr>
              <a:t>)</a:t>
            </a:r>
            <a:endParaRPr lang="vi-VN" sz="2800" b="1" dirty="0">
              <a:latin typeface="Times New Roman" panose="02020603050405020304" pitchFamily="18" charset="0"/>
              <a:cs typeface="Times New Roman" panose="02020603050405020304" pitchFamily="18" charset="0"/>
            </a:endParaRPr>
          </a:p>
          <a:p>
            <a:r>
              <a:rPr lang="en-US" sz="2800" dirty="0" smtClean="0">
                <a:latin typeface="+mj-lt"/>
              </a:rPr>
              <a:t>- </a:t>
            </a:r>
            <a:r>
              <a:rPr lang="vi-VN" sz="2800" dirty="0" smtClean="0">
                <a:latin typeface="+mj-lt"/>
              </a:rPr>
              <a:t>Ca(OH)</a:t>
            </a:r>
            <a:r>
              <a:rPr lang="vi-VN" sz="2800" baseline="-25000" dirty="0" smtClean="0">
                <a:latin typeface="+mj-lt"/>
              </a:rPr>
              <a:t>2</a:t>
            </a:r>
            <a:r>
              <a:rPr lang="vi-VN" sz="2800" dirty="0" smtClean="0">
                <a:latin typeface="+mj-lt"/>
              </a:rPr>
              <a:t> </a:t>
            </a:r>
            <a:r>
              <a:rPr lang="en-US" sz="2800" dirty="0" err="1" smtClean="0">
                <a:latin typeface="Times New Roman" panose="02020603050405020304" pitchFamily="18" charset="0"/>
                <a:cs typeface="Times New Roman" panose="02020603050405020304" pitchFamily="18" charset="0"/>
              </a:rPr>
              <a:t>còn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gọi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vôi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tôi</a:t>
            </a:r>
            <a:r>
              <a:rPr lang="en-US" sz="2800" dirty="0" smtClean="0">
                <a:latin typeface="Times New Roman" panose="02020603050405020304" pitchFamily="18" charset="0"/>
                <a:cs typeface="Times New Roman" panose="02020603050405020304" pitchFamily="18" charset="0"/>
              </a:rPr>
              <a:t>, </a:t>
            </a:r>
            <a:r>
              <a:rPr lang="vi-VN" sz="2800" dirty="0" smtClean="0">
                <a:latin typeface="+mj-lt"/>
              </a:rPr>
              <a:t>là </a:t>
            </a:r>
            <a:r>
              <a:rPr lang="vi-VN" sz="2800" dirty="0">
                <a:latin typeface="+mj-lt"/>
              </a:rPr>
              <a:t>chất rắn màu trắng, ít tan trong </a:t>
            </a:r>
            <a:r>
              <a:rPr lang="vi-VN" sz="2800" dirty="0" smtClean="0">
                <a:latin typeface="+mj-lt"/>
              </a:rPr>
              <a:t>nước</a:t>
            </a:r>
            <a:r>
              <a:rPr lang="en-US" sz="2800" dirty="0" smtClean="0">
                <a:latin typeface="+mj-lt"/>
              </a:rPr>
              <a:t>.</a:t>
            </a:r>
            <a:r>
              <a:rPr lang="vi-VN" sz="2800" dirty="0" smtClean="0">
                <a:latin typeface="+mj-lt"/>
              </a:rPr>
              <a:t> </a:t>
            </a:r>
            <a:endParaRPr lang="vi-VN" sz="2800" dirty="0">
              <a:latin typeface="+mj-lt"/>
            </a:endParaRPr>
          </a:p>
          <a:p>
            <a:r>
              <a:rPr lang="en-US" sz="2800" dirty="0" smtClean="0">
                <a:latin typeface="+mj-lt"/>
              </a:rPr>
              <a:t>- </a:t>
            </a:r>
            <a:r>
              <a:rPr lang="vi-VN" sz="2800" dirty="0" smtClean="0">
                <a:latin typeface="+mj-lt"/>
              </a:rPr>
              <a:t>Dung </a:t>
            </a:r>
            <a:r>
              <a:rPr lang="vi-VN" sz="2800" dirty="0">
                <a:latin typeface="+mj-lt"/>
              </a:rPr>
              <a:t>dịch Ca(OH)</a:t>
            </a:r>
            <a:r>
              <a:rPr lang="vi-VN" sz="2800" baseline="-25000" dirty="0">
                <a:latin typeface="+mj-lt"/>
              </a:rPr>
              <a:t>2</a:t>
            </a:r>
            <a:r>
              <a:rPr lang="vi-VN" sz="2800" dirty="0">
                <a:latin typeface="+mj-lt"/>
              </a:rPr>
              <a:t> còn gọi là nước </a:t>
            </a:r>
            <a:r>
              <a:rPr lang="vi-VN" sz="2800" dirty="0" smtClean="0">
                <a:latin typeface="+mj-lt"/>
              </a:rPr>
              <a:t>vôi</a:t>
            </a:r>
            <a:r>
              <a:rPr lang="en-US" sz="2800" dirty="0">
                <a:latin typeface="+mj-lt"/>
              </a:rPr>
              <a:t> </a:t>
            </a:r>
            <a:r>
              <a:rPr lang="en-US" sz="2800" dirty="0" err="1" smtClean="0">
                <a:latin typeface="Times New Roman" panose="02020603050405020304" pitchFamily="18" charset="0"/>
                <a:cs typeface="Times New Roman" panose="02020603050405020304" pitchFamily="18" charset="0"/>
              </a:rPr>
              <a:t>trong</a:t>
            </a:r>
            <a:r>
              <a:rPr lang="vi-VN" sz="2800" dirty="0" smtClean="0">
                <a:latin typeface="+mj-lt"/>
              </a:rPr>
              <a:t>, </a:t>
            </a:r>
            <a:r>
              <a:rPr lang="vi-VN" sz="2800" dirty="0">
                <a:latin typeface="+mj-lt"/>
              </a:rPr>
              <a:t>có tính bazơ yếu hơn dung dịch NaOH. </a:t>
            </a:r>
            <a:endParaRPr lang="en-US" sz="2800" dirty="0" smtClean="0">
              <a:latin typeface="+mj-lt"/>
            </a:endParaRPr>
          </a:p>
          <a:p>
            <a:r>
              <a:rPr lang="en-US" sz="2800" dirty="0" smtClean="0">
                <a:latin typeface="+mj-lt"/>
              </a:rPr>
              <a:t>- </a:t>
            </a:r>
            <a:r>
              <a:rPr lang="vi-VN" sz="2800" dirty="0" smtClean="0">
                <a:latin typeface="+mj-lt"/>
              </a:rPr>
              <a:t>Ca(OH)</a:t>
            </a:r>
            <a:r>
              <a:rPr lang="vi-VN" sz="2800" baseline="-25000" dirty="0" smtClean="0">
                <a:latin typeface="+mj-lt"/>
              </a:rPr>
              <a:t>2</a:t>
            </a:r>
            <a:r>
              <a:rPr lang="en-US" sz="2800" baseline="-25000" dirty="0" smtClean="0">
                <a:latin typeface="+mj-lt"/>
              </a:rPr>
              <a:t> </a:t>
            </a:r>
            <a:r>
              <a:rPr lang="vi-VN" sz="2800" dirty="0" smtClean="0">
                <a:latin typeface="+mj-lt"/>
              </a:rPr>
              <a:t>tác </a:t>
            </a:r>
            <a:r>
              <a:rPr lang="vi-VN" sz="2800" dirty="0">
                <a:latin typeface="+mj-lt"/>
              </a:rPr>
              <a:t>dụng với axit, oxit axit và muối.</a:t>
            </a:r>
          </a:p>
        </p:txBody>
      </p:sp>
      <p:sp>
        <p:nvSpPr>
          <p:cNvPr id="2" name="Rectangle 1"/>
          <p:cNvSpPr/>
          <p:nvPr/>
        </p:nvSpPr>
        <p:spPr>
          <a:xfrm>
            <a:off x="1219200" y="4423358"/>
            <a:ext cx="6084690" cy="1384995"/>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Ca(OH)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+ 2HCl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CaCl</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+ 2H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a:t>
            </a:r>
          </a:p>
          <a:p>
            <a:r>
              <a:rPr lang="en-US" sz="2800" dirty="0">
                <a:latin typeface="Times New Roman" panose="02020603050405020304" pitchFamily="18" charset="0"/>
                <a:cs typeface="Times New Roman" panose="02020603050405020304" pitchFamily="18" charset="0"/>
              </a:rPr>
              <a:t>Ca(OH)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CO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 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a:t>
            </a:r>
          </a:p>
          <a:p>
            <a:r>
              <a:rPr lang="en-US" sz="2800" dirty="0">
                <a:latin typeface="Times New Roman" panose="02020603050405020304" pitchFamily="18" charset="0"/>
                <a:cs typeface="Times New Roman" panose="02020603050405020304" pitchFamily="18" charset="0"/>
              </a:rPr>
              <a:t>Ca(OH)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Na</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CO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Symbol" panose="05050102010706020507" pitchFamily="18" charset="2"/>
              </a:rPr>
              <a:t></a:t>
            </a:r>
            <a:r>
              <a:rPr lang="en-US" sz="2800" dirty="0">
                <a:latin typeface="Times New Roman" panose="02020603050405020304" pitchFamily="18" charset="0"/>
                <a:cs typeface="Times New Roman" panose="02020603050405020304" pitchFamily="18" charset="0"/>
              </a:rPr>
              <a:t> CaCO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+ 2NaOH</a:t>
            </a:r>
          </a:p>
        </p:txBody>
      </p:sp>
    </p:spTree>
    <p:extLst>
      <p:ext uri="{BB962C8B-B14F-4D97-AF65-F5344CB8AC3E}">
        <p14:creationId xmlns:p14="http://schemas.microsoft.com/office/powerpoint/2010/main" val="220333942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Một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số</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hợp</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quan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trọng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canxi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p:cNvSpPr/>
          <p:nvPr/>
        </p:nvSpPr>
        <p:spPr>
          <a:xfrm>
            <a:off x="228600" y="1295400"/>
            <a:ext cx="8686800" cy="4057201"/>
          </a:xfrm>
          <a:prstGeom prst="rect">
            <a:avLst/>
          </a:prstGeom>
        </p:spPr>
        <p:txBody>
          <a:bodyPr wrap="square">
            <a:spAutoFit/>
          </a:bodyPr>
          <a:lstStyle/>
          <a:p>
            <a:pPr>
              <a:lnSpc>
                <a:spcPct val="107000"/>
              </a:lnSpc>
              <a:spcBef>
                <a:spcPts val="600"/>
              </a:spcBef>
              <a:spcAft>
                <a:spcPts val="0"/>
              </a:spcAft>
            </a:pPr>
            <a:r>
              <a:rPr lang="x-none" sz="2800" b="1" dirty="0">
                <a:latin typeface="Times New Roman" panose="02020603050405020304" pitchFamily="18" charset="0"/>
                <a:ea typeface="Times New Roman" panose="02020603050405020304" pitchFamily="18" charset="0"/>
                <a:cs typeface="Times New Roman" panose="02020603050405020304" pitchFamily="18" charset="0"/>
              </a:rPr>
              <a:t>2.4. Canxi </a:t>
            </a:r>
            <a:r>
              <a:rPr lang="x-none" sz="2800" b="1" dirty="0" smtClean="0">
                <a:latin typeface="Times New Roman" panose="02020603050405020304" pitchFamily="18" charset="0"/>
                <a:ea typeface="Times New Roman" panose="02020603050405020304" pitchFamily="18" charset="0"/>
                <a:cs typeface="Times New Roman" panose="02020603050405020304" pitchFamily="18" charset="0"/>
              </a:rPr>
              <a:t>sunfat</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(CaSO</a:t>
            </a:r>
            <a:r>
              <a:rPr lang="en-US" sz="2800" b="1" baseline="-250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CaSO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còn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gọi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rắn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màu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trắng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tan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ta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3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CaSO</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.2H</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thạch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bền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nhiệt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CaSO</a:t>
            </a:r>
            <a:r>
              <a:rPr lang="en-US" sz="2800" b="1" baseline="-250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en-US" sz="2800" b="1"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O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hoặc</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CaSO</a:t>
            </a:r>
            <a:r>
              <a:rPr lang="en-US" sz="2800" b="1" baseline="-250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.0,5H</a:t>
            </a:r>
            <a:r>
              <a:rPr lang="en-US" sz="2800" b="1"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thạch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nung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nhỏ</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lửa</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nung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ở 160</a:t>
            </a:r>
            <a:r>
              <a:rPr lang="en-US" sz="2800" baseline="30000"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Bef>
                <a:spcPts val="600"/>
              </a:spcBef>
              <a:spcAft>
                <a:spcPts val="0"/>
              </a:spcAf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CaSO</a:t>
            </a:r>
            <a:r>
              <a:rPr lang="en-US" sz="2800" b="1" baseline="-25000" dirty="0">
                <a:latin typeface="Times New Roman" panose="02020603050405020304" pitchFamily="18" charset="0"/>
                <a:ea typeface="Times New Roman" panose="02020603050405020304" pitchFamily="18" charset="0"/>
                <a:cs typeface="Times New Roman" panose="02020603050405020304" pitchFamily="18" charset="0"/>
              </a:rPr>
              <a:t>4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thạch</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khan,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nung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ở 350</a:t>
            </a:r>
            <a:r>
              <a:rPr lang="en-US" sz="2800" baseline="30000" dirty="0">
                <a:latin typeface="Times New Roman" panose="02020603050405020304" pitchFamily="18" charset="0"/>
                <a:ea typeface="Times New Roman" panose="02020603050405020304" pitchFamily="18" charset="0"/>
                <a:cs typeface="Times New Roman" panose="02020603050405020304" pitchFamily="18" charset="0"/>
              </a:rPr>
              <a:t>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C.</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332477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a:t>
            </a:r>
            <a:r>
              <a:rPr lang="vi-VN" sz="3600" b="1" dirty="0">
                <a:solidFill>
                  <a:schemeClr val="bg1"/>
                </a:solidFill>
                <a:latin typeface="Times New Roman" pitchFamily="18" charset="0"/>
                <a:cs typeface="Times New Roman" pitchFamily="18" charset="0"/>
              </a:rPr>
              <a:t>Nước cứng</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28600" y="1282005"/>
            <a:ext cx="8591300" cy="3970318"/>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3.1. Khái niệm nước </a:t>
            </a:r>
            <a:r>
              <a:rPr lang="vi-VN" sz="2800" b="1" dirty="0" smtClean="0">
                <a:latin typeface="Times New Roman" panose="02020603050405020304" pitchFamily="18" charset="0"/>
                <a:cs typeface="Times New Roman" panose="02020603050405020304" pitchFamily="18" charset="0"/>
              </a:rPr>
              <a:t>cứng</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Nước có nhiều </a:t>
            </a:r>
            <a:r>
              <a:rPr lang="vi-VN" sz="2800" b="1" dirty="0">
                <a:latin typeface="Times New Roman" panose="02020603050405020304" pitchFamily="18" charset="0"/>
                <a:cs typeface="Times New Roman" panose="02020603050405020304" pitchFamily="18" charset="0"/>
              </a:rPr>
              <a:t>ion Ca</a:t>
            </a:r>
            <a:r>
              <a:rPr lang="vi-VN" sz="2800" b="1" baseline="30000" dirty="0">
                <a:latin typeface="Times New Roman" panose="02020603050405020304" pitchFamily="18" charset="0"/>
                <a:cs typeface="Times New Roman" panose="02020603050405020304" pitchFamily="18" charset="0"/>
              </a:rPr>
              <a:t>2</a:t>
            </a:r>
            <a:r>
              <a:rPr lang="vi-VN" sz="2800" b="1" baseline="30000"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Mg</a:t>
            </a:r>
            <a:r>
              <a:rPr lang="vi-VN" sz="2800" b="1" baseline="30000" dirty="0" smtClean="0">
                <a:latin typeface="Times New Roman" panose="02020603050405020304" pitchFamily="18" charset="0"/>
                <a:cs typeface="Times New Roman" panose="02020603050405020304" pitchFamily="18" charset="0"/>
              </a:rPr>
              <a:t>2</a:t>
            </a:r>
            <a:r>
              <a:rPr lang="vi-VN" sz="2800" b="1" baseline="30000" dirty="0">
                <a:latin typeface="Times New Roman" panose="02020603050405020304" pitchFamily="18" charset="0"/>
                <a:cs typeface="Times New Roman" panose="02020603050405020304" pitchFamily="18" charset="0"/>
              </a:rPr>
              <a:t>+</a:t>
            </a:r>
            <a:r>
              <a:rPr lang="vi-VN" sz="2800" b="1"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gọi là nước cứng. Nước không hòa tan hoặc chứa ít những ion trên gọi là nước mềm.</a:t>
            </a:r>
          </a:p>
          <a:p>
            <a:endParaRPr lang="en-US" sz="2800" b="1"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Nước tự </a:t>
            </a:r>
            <a:r>
              <a:rPr lang="vi-VN" sz="2800" dirty="0">
                <a:latin typeface="Times New Roman" panose="02020603050405020304" pitchFamily="18" charset="0"/>
                <a:cs typeface="Times New Roman" panose="02020603050405020304" pitchFamily="18" charset="0"/>
              </a:rPr>
              <a:t>nhiên lấy từ sông, suối, ao hồ, nước </a:t>
            </a:r>
            <a:r>
              <a:rPr lang="vi-VN" sz="2800" dirty="0" smtClean="0">
                <a:latin typeface="Times New Roman" panose="02020603050405020304" pitchFamily="18" charset="0"/>
                <a:cs typeface="Times New Roman" panose="02020603050405020304" pitchFamily="18" charset="0"/>
              </a:rPr>
              <a:t>ngầm </a:t>
            </a:r>
            <a:r>
              <a:rPr lang="vi-VN" sz="2800" dirty="0">
                <a:latin typeface="Times New Roman" panose="02020603050405020304" pitchFamily="18" charset="0"/>
                <a:cs typeface="Times New Roman" panose="02020603050405020304" pitchFamily="18" charset="0"/>
              </a:rPr>
              <a:t>có hòa tan một số muối của canxi, magie </a:t>
            </a:r>
            <a:r>
              <a:rPr lang="vi-VN" sz="2800" dirty="0" smtClean="0">
                <a:latin typeface="Times New Roman" panose="02020603050405020304" pitchFamily="18" charset="0"/>
                <a:cs typeface="Times New Roman" panose="02020603050405020304" pitchFamily="18" charset="0"/>
              </a:rPr>
              <a:t>như: </a:t>
            </a:r>
            <a:r>
              <a:rPr lang="vi-VN" sz="2800" dirty="0">
                <a:latin typeface="Times New Roman" panose="02020603050405020304" pitchFamily="18" charset="0"/>
                <a:cs typeface="Times New Roman" panose="02020603050405020304" pitchFamily="18" charset="0"/>
              </a:rPr>
              <a:t>Ca(HCO</a:t>
            </a:r>
            <a:r>
              <a:rPr lang="vi-VN" sz="2800" baseline="-25000" dirty="0">
                <a:latin typeface="Times New Roman" panose="02020603050405020304" pitchFamily="18" charset="0"/>
                <a:cs typeface="Times New Roman" panose="02020603050405020304" pitchFamily="18" charset="0"/>
              </a:rPr>
              <a:t>3</a:t>
            </a:r>
            <a:r>
              <a:rPr lang="vi-VN" sz="2800" dirty="0">
                <a:latin typeface="Times New Roman" panose="02020603050405020304" pitchFamily="18" charset="0"/>
                <a:cs typeface="Times New Roman" panose="02020603050405020304" pitchFamily="18" charset="0"/>
              </a:rPr>
              <a:t>)</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Mg(HCO</a:t>
            </a:r>
            <a:r>
              <a:rPr lang="vi-VN" sz="2800" baseline="-25000" dirty="0">
                <a:latin typeface="Times New Roman" panose="02020603050405020304" pitchFamily="18" charset="0"/>
                <a:cs typeface="Times New Roman" panose="02020603050405020304" pitchFamily="18" charset="0"/>
              </a:rPr>
              <a:t>3</a:t>
            </a:r>
            <a:r>
              <a:rPr lang="vi-VN" sz="2800" dirty="0">
                <a:latin typeface="Times New Roman" panose="02020603050405020304" pitchFamily="18" charset="0"/>
                <a:cs typeface="Times New Roman" panose="02020603050405020304" pitchFamily="18" charset="0"/>
              </a:rPr>
              <a:t>)</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CaSO</a:t>
            </a:r>
            <a:r>
              <a:rPr lang="vi-VN" sz="2800" baseline="-25000" dirty="0">
                <a:latin typeface="Times New Roman" panose="02020603050405020304" pitchFamily="18" charset="0"/>
                <a:cs typeface="Times New Roman" panose="02020603050405020304" pitchFamily="18" charset="0"/>
              </a:rPr>
              <a:t>4</a:t>
            </a:r>
            <a:r>
              <a:rPr lang="vi-VN" sz="2800" dirty="0">
                <a:latin typeface="Times New Roman" panose="02020603050405020304" pitchFamily="18" charset="0"/>
                <a:cs typeface="Times New Roman" panose="02020603050405020304" pitchFamily="18" charset="0"/>
              </a:rPr>
              <a:t>, MgSO</a:t>
            </a:r>
            <a:r>
              <a:rPr lang="vi-VN" sz="2800" baseline="-25000" dirty="0">
                <a:latin typeface="Times New Roman" panose="02020603050405020304" pitchFamily="18" charset="0"/>
                <a:cs typeface="Times New Roman" panose="02020603050405020304" pitchFamily="18" charset="0"/>
              </a:rPr>
              <a:t>4</a:t>
            </a:r>
            <a:r>
              <a:rPr lang="vi-VN" sz="2800" dirty="0">
                <a:latin typeface="Times New Roman" panose="02020603050405020304" pitchFamily="18" charset="0"/>
                <a:cs typeface="Times New Roman" panose="02020603050405020304" pitchFamily="18" charset="0"/>
              </a:rPr>
              <a:t>, CaCl</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…vì vậy nước tự nhiên có chứa các ion </a:t>
            </a:r>
            <a:r>
              <a:rPr lang="vi-VN" sz="2800" dirty="0" smtClean="0">
                <a:latin typeface="Times New Roman" panose="02020603050405020304" pitchFamily="18" charset="0"/>
                <a:cs typeface="Times New Roman" panose="02020603050405020304" pitchFamily="18" charset="0"/>
              </a:rPr>
              <a:t>Ca</a:t>
            </a:r>
            <a:r>
              <a:rPr lang="vi-VN" sz="2800" baseline="30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Mg</a:t>
            </a:r>
            <a:r>
              <a:rPr lang="vi-VN" sz="2800" baseline="30000" dirty="0" smtClean="0">
                <a:latin typeface="Times New Roman" panose="02020603050405020304" pitchFamily="18" charset="0"/>
                <a:cs typeface="Times New Roman" panose="02020603050405020304" pitchFamily="18" charset="0"/>
              </a:rPr>
              <a:t>2+</a:t>
            </a:r>
            <a:r>
              <a:rPr lang="vi-VN" sz="2800"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0816471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3" end="3"/>
                                            </p:txEl>
                                          </p:spTgt>
                                        </p:tgtEl>
                                        <p:attrNameLst>
                                          <p:attrName>style.visibility</p:attrName>
                                        </p:attrNameLst>
                                      </p:cBhvr>
                                      <p:to>
                                        <p:strVal val="visible"/>
                                      </p:to>
                                    </p:set>
                                    <p:anim calcmode="lin" valueType="num">
                                      <p:cBhvr additive="base">
                                        <p:cTn id="7"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a:t>
            </a:r>
            <a:r>
              <a:rPr lang="vi-VN" sz="3600" b="1" dirty="0">
                <a:solidFill>
                  <a:schemeClr val="bg1"/>
                </a:solidFill>
                <a:latin typeface="Times New Roman" pitchFamily="18" charset="0"/>
                <a:cs typeface="Times New Roman" pitchFamily="18" charset="0"/>
              </a:rPr>
              <a:t>Nước cứng</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28600" y="1282005"/>
            <a:ext cx="8591300" cy="3970318"/>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3.2. Phân loại nước </a:t>
            </a:r>
            <a:r>
              <a:rPr lang="vi-VN" sz="2800" b="1" dirty="0" smtClean="0">
                <a:latin typeface="Times New Roman" panose="02020603050405020304" pitchFamily="18" charset="0"/>
                <a:cs typeface="Times New Roman" panose="02020603050405020304" pitchFamily="18" charset="0"/>
              </a:rPr>
              <a:t>cứng</a:t>
            </a:r>
            <a:r>
              <a:rPr lang="en-US" sz="2800" b="1" dirty="0" smtClean="0">
                <a:latin typeface="Times New Roman" panose="02020603050405020304" pitchFamily="18" charset="0"/>
                <a:cs typeface="Times New Roman" panose="02020603050405020304" pitchFamily="18" charset="0"/>
              </a:rPr>
              <a:t>: 2 </a:t>
            </a:r>
            <a:r>
              <a:rPr lang="en-US" sz="2800" b="1" dirty="0" err="1" smtClean="0">
                <a:latin typeface="Times New Roman" panose="02020603050405020304" pitchFamily="18" charset="0"/>
                <a:cs typeface="Times New Roman" panose="02020603050405020304" pitchFamily="18" charset="0"/>
              </a:rPr>
              <a:t>loại</a:t>
            </a:r>
            <a:endParaRPr lang="vi-VN" sz="2800" b="1"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vi-VN" sz="2800" b="1" i="1" dirty="0" smtClean="0">
                <a:latin typeface="Times New Roman" panose="02020603050405020304" pitchFamily="18" charset="0"/>
                <a:cs typeface="Times New Roman" panose="02020603050405020304" pitchFamily="18" charset="0"/>
              </a:rPr>
              <a:t>Nước </a:t>
            </a:r>
            <a:r>
              <a:rPr lang="vi-VN" sz="2800" b="1" i="1" dirty="0">
                <a:latin typeface="Times New Roman" panose="02020603050405020304" pitchFamily="18" charset="0"/>
                <a:cs typeface="Times New Roman" panose="02020603050405020304" pitchFamily="18" charset="0"/>
              </a:rPr>
              <a:t>cứng tạm thời </a:t>
            </a:r>
          </a:p>
          <a:p>
            <a:r>
              <a:rPr lang="vi-VN" sz="2800" dirty="0">
                <a:latin typeface="Times New Roman" panose="02020603050405020304" pitchFamily="18" charset="0"/>
                <a:cs typeface="Times New Roman" panose="02020603050405020304" pitchFamily="18" charset="0"/>
              </a:rPr>
              <a:t>Nước cứng có chứa ion hiđrocacbonat </a:t>
            </a:r>
            <a:r>
              <a:rPr lang="vi-VN" sz="2800" b="1" dirty="0">
                <a:latin typeface="Times New Roman" panose="02020603050405020304" pitchFamily="18" charset="0"/>
                <a:cs typeface="Times New Roman" panose="02020603050405020304" pitchFamily="18" charset="0"/>
              </a:rPr>
              <a:t>HCO</a:t>
            </a:r>
            <a:r>
              <a:rPr lang="vi-VN" sz="2800" b="1" baseline="-25000" dirty="0">
                <a:latin typeface="Times New Roman" panose="02020603050405020304" pitchFamily="18" charset="0"/>
                <a:cs typeface="Times New Roman" panose="02020603050405020304" pitchFamily="18" charset="0"/>
              </a:rPr>
              <a:t>3</a:t>
            </a:r>
            <a:r>
              <a:rPr lang="vi-VN" sz="2800" b="1" baseline="30000" dirty="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r>
              <a:rPr lang="en-US" sz="2800" dirty="0" err="1" smtClean="0">
                <a:latin typeface="Times New Roman" panose="02020603050405020304" pitchFamily="18" charset="0"/>
                <a:cs typeface="Times New Roman" panose="02020603050405020304" pitchFamily="18" charset="0"/>
              </a:rPr>
              <a:t>Ví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smtClean="0">
                <a:latin typeface="Times New Roman" panose="02020603050405020304" pitchFamily="18" charset="0"/>
                <a:cs typeface="Times New Roman" panose="02020603050405020304" pitchFamily="18" charset="0"/>
              </a:rPr>
              <a:t>:</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muối Ca(HCO</a:t>
            </a:r>
            <a:r>
              <a:rPr lang="vi-VN" sz="2800" baseline="-25000" dirty="0">
                <a:latin typeface="Times New Roman" panose="02020603050405020304" pitchFamily="18" charset="0"/>
                <a:cs typeface="Times New Roman" panose="02020603050405020304" pitchFamily="18" charset="0"/>
              </a:rPr>
              <a:t>3</a:t>
            </a:r>
            <a:r>
              <a:rPr lang="vi-VN" sz="2800" dirty="0">
                <a:latin typeface="Times New Roman" panose="02020603050405020304" pitchFamily="18" charset="0"/>
                <a:cs typeface="Times New Roman" panose="02020603050405020304" pitchFamily="18" charset="0"/>
              </a:rPr>
              <a:t>)</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Mg(HCO</a:t>
            </a:r>
            <a:r>
              <a:rPr lang="vi-VN" sz="2800" baseline="-25000" dirty="0" smtClean="0">
                <a:latin typeface="Times New Roman" panose="02020603050405020304" pitchFamily="18" charset="0"/>
                <a:cs typeface="Times New Roman" panose="02020603050405020304" pitchFamily="18" charset="0"/>
              </a:rPr>
              <a:t>3</a:t>
            </a:r>
            <a:r>
              <a:rPr lang="vi-VN" sz="2800" dirty="0" smtClean="0">
                <a:latin typeface="Times New Roman" panose="02020603050405020304" pitchFamily="18" charset="0"/>
                <a:cs typeface="Times New Roman" panose="02020603050405020304" pitchFamily="18" charset="0"/>
              </a:rPr>
              <a:t>)</a:t>
            </a:r>
            <a:r>
              <a:rPr lang="vi-VN" sz="2800" baseline="-25000" dirty="0" smtClean="0">
                <a:latin typeface="Times New Roman" panose="02020603050405020304" pitchFamily="18" charset="0"/>
                <a:cs typeface="Times New Roman" panose="02020603050405020304" pitchFamily="18" charset="0"/>
              </a:rPr>
              <a:t>2</a:t>
            </a:r>
            <a:endParaRPr lang="en-US" sz="2800" baseline="-250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vi-VN" sz="2800" b="1" i="1" dirty="0" smtClean="0">
                <a:latin typeface="Times New Roman" panose="02020603050405020304" pitchFamily="18" charset="0"/>
                <a:cs typeface="Times New Roman" panose="02020603050405020304" pitchFamily="18" charset="0"/>
              </a:rPr>
              <a:t>Nước </a:t>
            </a:r>
            <a:r>
              <a:rPr lang="vi-VN" sz="2800" b="1" i="1" dirty="0">
                <a:latin typeface="Times New Roman" panose="02020603050405020304" pitchFamily="18" charset="0"/>
                <a:cs typeface="Times New Roman" panose="02020603050405020304" pitchFamily="18" charset="0"/>
              </a:rPr>
              <a:t>cứng vĩnh cửu </a:t>
            </a:r>
          </a:p>
          <a:p>
            <a:r>
              <a:rPr lang="vi-VN" sz="2800" dirty="0">
                <a:latin typeface="Times New Roman" panose="02020603050405020304" pitchFamily="18" charset="0"/>
                <a:cs typeface="Times New Roman" panose="02020603050405020304" pitchFamily="18" charset="0"/>
              </a:rPr>
              <a:t>Nước cứng có chứa </a:t>
            </a:r>
            <a:r>
              <a:rPr lang="vi-VN" sz="2800" b="1" dirty="0">
                <a:latin typeface="Times New Roman" panose="02020603050405020304" pitchFamily="18" charset="0"/>
                <a:cs typeface="Times New Roman" panose="02020603050405020304" pitchFamily="18" charset="0"/>
              </a:rPr>
              <a:t>ion clorua Cl</a:t>
            </a:r>
            <a:r>
              <a:rPr lang="vi-VN" sz="2800" b="1" baseline="30000" dirty="0">
                <a:latin typeface="Times New Roman" panose="02020603050405020304" pitchFamily="18" charset="0"/>
                <a:cs typeface="Times New Roman" panose="02020603050405020304" pitchFamily="18" charset="0"/>
              </a:rPr>
              <a:t>-</a:t>
            </a:r>
            <a:r>
              <a:rPr lang="vi-VN" sz="2800" b="1"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hoặc </a:t>
            </a:r>
            <a:r>
              <a:rPr lang="vi-VN" sz="2800" b="1" dirty="0">
                <a:latin typeface="Times New Roman" panose="02020603050405020304" pitchFamily="18" charset="0"/>
                <a:cs typeface="Times New Roman" panose="02020603050405020304" pitchFamily="18" charset="0"/>
              </a:rPr>
              <a:t>sunfat SO</a:t>
            </a:r>
            <a:r>
              <a:rPr lang="vi-VN" sz="2800" b="1" baseline="-25000" dirty="0">
                <a:latin typeface="Times New Roman" panose="02020603050405020304" pitchFamily="18" charset="0"/>
                <a:cs typeface="Times New Roman" panose="02020603050405020304" pitchFamily="18" charset="0"/>
              </a:rPr>
              <a:t>4</a:t>
            </a:r>
            <a:r>
              <a:rPr lang="vi-VN" sz="2800" b="1" baseline="30000" dirty="0">
                <a:latin typeface="Times New Roman" panose="02020603050405020304" pitchFamily="18" charset="0"/>
                <a:cs typeface="Times New Roman" panose="02020603050405020304" pitchFamily="18" charset="0"/>
              </a:rPr>
              <a:t>2-</a:t>
            </a:r>
            <a:r>
              <a:rPr lang="vi-VN" sz="2800" b="1" dirty="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hoặc cả </a:t>
            </a:r>
            <a:r>
              <a:rPr lang="vi-VN" sz="2800" dirty="0" smtClean="0">
                <a:latin typeface="Times New Roman" panose="02020603050405020304" pitchFamily="18" charset="0"/>
                <a:cs typeface="Times New Roman" panose="02020603050405020304" pitchFamily="18" charset="0"/>
              </a:rPr>
              <a:t>hai</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Ví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dụ</a:t>
            </a:r>
            <a:r>
              <a:rPr lang="en-US" sz="2800" dirty="0" smtClean="0">
                <a:latin typeface="Times New Roman" panose="02020603050405020304" pitchFamily="18" charset="0"/>
                <a:cs typeface="Times New Roman" panose="02020603050405020304" pitchFamily="18" charset="0"/>
              </a:rPr>
              <a:t>:</a:t>
            </a:r>
            <a:r>
              <a:rPr lang="vi-VN"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Muối</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CaCl</a:t>
            </a:r>
            <a:r>
              <a:rPr lang="vi-VN" sz="2800" baseline="-25000" dirty="0" smtClean="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MgCl</a:t>
            </a:r>
            <a:r>
              <a:rPr lang="vi-VN" sz="2800" baseline="-25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CaSO</a:t>
            </a:r>
            <a:r>
              <a:rPr lang="vi-VN" sz="2800" baseline="-25000" dirty="0">
                <a:latin typeface="Times New Roman" panose="02020603050405020304" pitchFamily="18" charset="0"/>
                <a:cs typeface="Times New Roman" panose="02020603050405020304" pitchFamily="18" charset="0"/>
              </a:rPr>
              <a:t>4</a:t>
            </a:r>
            <a:r>
              <a:rPr lang="vi-VN"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MgSO</a:t>
            </a:r>
            <a:r>
              <a:rPr lang="vi-VN" sz="2800" baseline="-25000" dirty="0" smtClean="0">
                <a:latin typeface="Times New Roman" panose="02020603050405020304" pitchFamily="18" charset="0"/>
                <a:cs typeface="Times New Roman" panose="02020603050405020304" pitchFamily="18" charset="0"/>
              </a:rPr>
              <a:t>4</a:t>
            </a:r>
            <a:endParaRPr lang="vi-VN"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336185738"/>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xEl>
                                              <p:pRg st="1" end="1"/>
                                            </p:txEl>
                                          </p:spTgt>
                                        </p:tgtEl>
                                        <p:attrNameLst>
                                          <p:attrName>style.visibility</p:attrName>
                                        </p:attrNameLst>
                                      </p:cBhvr>
                                      <p:to>
                                        <p:strVal val="visible"/>
                                      </p:to>
                                    </p:set>
                                    <p:animEffect transition="in" filter="fade">
                                      <p:cBhvr>
                                        <p:cTn id="7" dur="1000"/>
                                        <p:tgtEl>
                                          <p:spTgt spid="22">
                                            <p:txEl>
                                              <p:pRg st="1" end="1"/>
                                            </p:txEl>
                                          </p:spTgt>
                                        </p:tgtEl>
                                      </p:cBhvr>
                                    </p:animEffect>
                                    <p:anim calcmode="lin" valueType="num">
                                      <p:cBhvr>
                                        <p:cTn id="8" dur="1000" fill="hold"/>
                                        <p:tgtEl>
                                          <p:spTgt spid="2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2">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
                                            <p:txEl>
                                              <p:pRg st="2" end="2"/>
                                            </p:txEl>
                                          </p:spTgt>
                                        </p:tgtEl>
                                        <p:attrNameLst>
                                          <p:attrName>style.visibility</p:attrName>
                                        </p:attrNameLst>
                                      </p:cBhvr>
                                      <p:to>
                                        <p:strVal val="visible"/>
                                      </p:to>
                                    </p:set>
                                    <p:animEffect transition="in" filter="fade">
                                      <p:cBhvr>
                                        <p:cTn id="12" dur="1000"/>
                                        <p:tgtEl>
                                          <p:spTgt spid="22">
                                            <p:txEl>
                                              <p:pRg st="2" end="2"/>
                                            </p:txEl>
                                          </p:spTgt>
                                        </p:tgtEl>
                                      </p:cBhvr>
                                    </p:animEffect>
                                    <p:anim calcmode="lin" valueType="num">
                                      <p:cBhvr>
                                        <p:cTn id="13" dur="1000" fill="hold"/>
                                        <p:tgtEl>
                                          <p:spTgt spid="22">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22">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2">
                                            <p:txEl>
                                              <p:pRg st="3" end="3"/>
                                            </p:txEl>
                                          </p:spTgt>
                                        </p:tgtEl>
                                        <p:attrNameLst>
                                          <p:attrName>style.visibility</p:attrName>
                                        </p:attrNameLst>
                                      </p:cBhvr>
                                      <p:to>
                                        <p:strVal val="visible"/>
                                      </p:to>
                                    </p:set>
                                    <p:animEffect transition="in" filter="fade">
                                      <p:cBhvr>
                                        <p:cTn id="17" dur="1000"/>
                                        <p:tgtEl>
                                          <p:spTgt spid="22">
                                            <p:txEl>
                                              <p:pRg st="3" end="3"/>
                                            </p:txEl>
                                          </p:spTgt>
                                        </p:tgtEl>
                                      </p:cBhvr>
                                    </p:animEffect>
                                    <p:anim calcmode="lin" valueType="num">
                                      <p:cBhvr>
                                        <p:cTn id="18" dur="1000" fill="hold"/>
                                        <p:tgtEl>
                                          <p:spTgt spid="22">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2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2">
                                            <p:txEl>
                                              <p:pRg st="5" end="5"/>
                                            </p:txEl>
                                          </p:spTgt>
                                        </p:tgtEl>
                                        <p:attrNameLst>
                                          <p:attrName>style.visibility</p:attrName>
                                        </p:attrNameLst>
                                      </p:cBhvr>
                                      <p:to>
                                        <p:strVal val="visible"/>
                                      </p:to>
                                    </p:set>
                                    <p:anim calcmode="lin" valueType="num">
                                      <p:cBhvr additive="base">
                                        <p:cTn id="24"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22">
                                            <p:txEl>
                                              <p:pRg st="6" end="6"/>
                                            </p:txEl>
                                          </p:spTgt>
                                        </p:tgtEl>
                                        <p:attrNameLst>
                                          <p:attrName>style.visibility</p:attrName>
                                        </p:attrNameLst>
                                      </p:cBhvr>
                                      <p:to>
                                        <p:strVal val="visible"/>
                                      </p:to>
                                    </p:set>
                                    <p:anim calcmode="lin" valueType="num">
                                      <p:cBhvr additive="base">
                                        <p:cTn id="28"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22">
                                            <p:txEl>
                                              <p:pRg st="6" end="6"/>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22">
                                            <p:txEl>
                                              <p:pRg st="7" end="7"/>
                                            </p:txEl>
                                          </p:spTgt>
                                        </p:tgtEl>
                                        <p:attrNameLst>
                                          <p:attrName>style.visibility</p:attrName>
                                        </p:attrNameLst>
                                      </p:cBhvr>
                                      <p:to>
                                        <p:strVal val="visible"/>
                                      </p:to>
                                    </p:set>
                                    <p:anim calcmode="lin" valueType="num">
                                      <p:cBhvr additive="base">
                                        <p:cTn id="32"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a:t>
            </a:r>
            <a:r>
              <a:rPr lang="vi-VN" sz="3600" b="1" dirty="0">
                <a:solidFill>
                  <a:schemeClr val="bg1"/>
                </a:solidFill>
                <a:latin typeface="Times New Roman" pitchFamily="18" charset="0"/>
                <a:cs typeface="Times New Roman" pitchFamily="18" charset="0"/>
              </a:rPr>
              <a:t>Nước cứng</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52400" y="1307068"/>
            <a:ext cx="8915400" cy="3108543"/>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3.3. Tác hại của nước </a:t>
            </a:r>
            <a:r>
              <a:rPr lang="vi-VN" sz="2800" b="1" dirty="0" smtClean="0">
                <a:latin typeface="Times New Roman" panose="02020603050405020304" pitchFamily="18" charset="0"/>
                <a:cs typeface="Times New Roman" panose="02020603050405020304" pitchFamily="18" charset="0"/>
              </a:rPr>
              <a:t>cứng</a:t>
            </a:r>
            <a:endParaRPr lang="en-US" sz="2800" b="1" dirty="0" smtClean="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a:p>
            <a:pPr marL="514350" indent="-514350">
              <a:buFont typeface="Wingdings" panose="05000000000000000000" pitchFamily="2" charset="2"/>
              <a:buChar char="ü"/>
            </a:pPr>
            <a:r>
              <a:rPr lang="vi-VN" sz="2800" dirty="0">
                <a:latin typeface="Times New Roman" panose="02020603050405020304" pitchFamily="18" charset="0"/>
                <a:cs typeface="Times New Roman" panose="02020603050405020304" pitchFamily="18" charset="0"/>
              </a:rPr>
              <a:t>Nước cứng gây trở ngại nhiều cho đời sống thường ngày</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pPr marL="514350" indent="-514350">
              <a:buFont typeface="Wingdings" panose="05000000000000000000" pitchFamily="2" charset="2"/>
              <a:buChar char="ü"/>
            </a:pPr>
            <a:r>
              <a:rPr lang="vi-VN" sz="2800" dirty="0">
                <a:latin typeface="Times New Roman" panose="02020603050405020304" pitchFamily="18" charset="0"/>
                <a:cs typeface="Times New Roman" panose="02020603050405020304" pitchFamily="18" charset="0"/>
              </a:rPr>
              <a:t>Nước cứng cũng gây tác hại cho ngành sản </a:t>
            </a:r>
            <a:r>
              <a:rPr lang="vi-VN" sz="2800" dirty="0"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pPr marL="514350" indent="-514350">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Nước </a:t>
            </a:r>
            <a:r>
              <a:rPr lang="vi-VN" sz="2800" dirty="0">
                <a:latin typeface="Times New Roman" panose="02020603050405020304" pitchFamily="18" charset="0"/>
                <a:cs typeface="Times New Roman" panose="02020603050405020304" pitchFamily="18" charset="0"/>
              </a:rPr>
              <a:t>cứng cũng làm hỏng nhiều dung dịch cần pha </a:t>
            </a:r>
            <a:r>
              <a:rPr lang="vi-VN" sz="2800" dirty="0" smtClean="0">
                <a:latin typeface="Times New Roman" panose="02020603050405020304" pitchFamily="18" charset="0"/>
                <a:cs typeface="Times New Roman" panose="02020603050405020304" pitchFamily="18" charset="0"/>
              </a:rPr>
              <a:t>chế</a:t>
            </a:r>
            <a:r>
              <a:rPr lang="en-US" sz="2800" dirty="0" smtClean="0">
                <a:latin typeface="Times New Roman" panose="02020603050405020304" pitchFamily="18" charset="0"/>
                <a:cs typeface="Times New Roman" panose="02020603050405020304" pitchFamily="18" charset="0"/>
              </a:rPr>
              <a:t>.</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43398004"/>
      </p:ext>
    </p:extLst>
  </p:cSld>
  <p:clrMapOvr>
    <a:masterClrMapping/>
  </p:clrMapOvr>
  <p:transition advClick="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a:t>
            </a:r>
            <a:r>
              <a:rPr lang="vi-VN" sz="3600" b="1" dirty="0">
                <a:solidFill>
                  <a:schemeClr val="bg1"/>
                </a:solidFill>
                <a:latin typeface="Times New Roman" pitchFamily="18" charset="0"/>
                <a:cs typeface="Times New Roman" pitchFamily="18" charset="0"/>
              </a:rPr>
              <a:t>Nước cứng</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52400" y="1143000"/>
            <a:ext cx="8915400" cy="1815882"/>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3.4. Cách làm mềm nước </a:t>
            </a:r>
            <a:r>
              <a:rPr lang="vi-VN" sz="2800" b="1" dirty="0" smtClean="0">
                <a:latin typeface="Times New Roman" panose="02020603050405020304" pitchFamily="18" charset="0"/>
                <a:cs typeface="Times New Roman" panose="02020603050405020304" pitchFamily="18" charset="0"/>
              </a:rPr>
              <a:t>cứng</a:t>
            </a:r>
            <a:endParaRPr lang="en-US" sz="2800" b="1" dirty="0" smtClean="0">
              <a:latin typeface="Times New Roman" panose="02020603050405020304" pitchFamily="18" charset="0"/>
              <a:cs typeface="Times New Roman" panose="02020603050405020304" pitchFamily="18" charset="0"/>
            </a:endParaRPr>
          </a:p>
          <a:p>
            <a:r>
              <a:rPr lang="vi-VN" sz="2800" b="1" i="1" dirty="0">
                <a:latin typeface="Times New Roman" panose="02020603050405020304" pitchFamily="18" charset="0"/>
                <a:cs typeface="Times New Roman" panose="02020603050405020304" pitchFamily="18" charset="0"/>
              </a:rPr>
              <a:t>3.4.1. Phương pháp kết </a:t>
            </a:r>
            <a:r>
              <a:rPr lang="vi-VN" sz="2800" b="1" i="1" dirty="0" smtClean="0">
                <a:latin typeface="Times New Roman" panose="02020603050405020304" pitchFamily="18" charset="0"/>
                <a:cs typeface="Times New Roman" panose="02020603050405020304" pitchFamily="18" charset="0"/>
              </a:rPr>
              <a:t>tủa</a:t>
            </a:r>
            <a:endParaRPr lang="en-US" sz="2800" b="1" i="1" dirty="0" smtClean="0">
              <a:latin typeface="Times New Roman" panose="02020603050405020304" pitchFamily="18" charset="0"/>
              <a:cs typeface="Times New Roman" panose="02020603050405020304" pitchFamily="18" charset="0"/>
            </a:endParaRPr>
          </a:p>
          <a:p>
            <a:r>
              <a:rPr lang="vi-VN" sz="2800" b="1" dirty="0">
                <a:latin typeface="Times New Roman" panose="02020603050405020304" pitchFamily="18" charset="0"/>
                <a:cs typeface="Times New Roman" panose="02020603050405020304" pitchFamily="18" charset="0"/>
              </a:rPr>
              <a:t>Đối với nước cứng tạm </a:t>
            </a:r>
            <a:r>
              <a:rPr lang="vi-VN" sz="2800" b="1" dirty="0" smtClean="0">
                <a:latin typeface="Times New Roman" panose="02020603050405020304" pitchFamily="18" charset="0"/>
                <a:cs typeface="Times New Roman" panose="02020603050405020304" pitchFamily="18" charset="0"/>
              </a:rPr>
              <a:t>thời</a:t>
            </a:r>
            <a:r>
              <a:rPr lang="en-US" sz="2800" b="1" dirty="0" smtClean="0">
                <a:latin typeface="Times New Roman" panose="02020603050405020304" pitchFamily="18" charset="0"/>
                <a:cs typeface="Times New Roman" panose="02020603050405020304" pitchFamily="18" charset="0"/>
              </a:rPr>
              <a:t>:</a:t>
            </a:r>
            <a:r>
              <a:rPr lang="vi-VN" sz="2800" b="1"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có thể </a:t>
            </a:r>
            <a:r>
              <a:rPr lang="vi-VN" sz="2800" b="1" dirty="0">
                <a:latin typeface="Times New Roman" panose="02020603050405020304" pitchFamily="18" charset="0"/>
                <a:cs typeface="Times New Roman" panose="02020603050405020304" pitchFamily="18" charset="0"/>
              </a:rPr>
              <a:t>đun nóng </a:t>
            </a:r>
            <a:r>
              <a:rPr lang="vi-VN" sz="2800" dirty="0"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Ca(OH)</a:t>
            </a:r>
            <a:r>
              <a:rPr lang="en-US" sz="2800" b="1"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p:cNvPicPr>
            <a:picLocks noChangeAspect="1"/>
          </p:cNvPicPr>
          <p:nvPr/>
        </p:nvPicPr>
        <p:blipFill rotWithShape="1">
          <a:blip r:embed="rId5"/>
          <a:srcRect l="15140" t="29607" r="38439" b="-5379"/>
          <a:stretch/>
        </p:blipFill>
        <p:spPr>
          <a:xfrm>
            <a:off x="1066800" y="2895600"/>
            <a:ext cx="6388278" cy="609600"/>
          </a:xfrm>
          <a:prstGeom prst="rect">
            <a:avLst/>
          </a:prstGeom>
        </p:spPr>
      </p:pic>
      <p:pic>
        <p:nvPicPr>
          <p:cNvPr id="8" name="Picture 7"/>
          <p:cNvPicPr>
            <a:picLocks noChangeAspect="1"/>
          </p:cNvPicPr>
          <p:nvPr/>
        </p:nvPicPr>
        <p:blipFill rotWithShape="1">
          <a:blip r:embed="rId6"/>
          <a:srcRect l="14708" r="34354" b="-1870"/>
          <a:stretch/>
        </p:blipFill>
        <p:spPr>
          <a:xfrm>
            <a:off x="990600" y="3330550"/>
            <a:ext cx="7000880" cy="631850"/>
          </a:xfrm>
          <a:prstGeom prst="rect">
            <a:avLst/>
          </a:prstGeom>
        </p:spPr>
      </p:pic>
      <p:sp>
        <p:nvSpPr>
          <p:cNvPr id="9" name="TextBox 8"/>
          <p:cNvSpPr txBox="1"/>
          <p:nvPr/>
        </p:nvSpPr>
        <p:spPr>
          <a:xfrm>
            <a:off x="166882" y="3886200"/>
            <a:ext cx="8543920" cy="954107"/>
          </a:xfrm>
          <a:prstGeom prst="rect">
            <a:avLst/>
          </a:prstGeom>
          <a:noFill/>
        </p:spPr>
        <p:txBody>
          <a:bodyPr wrap="square" rtlCol="0">
            <a:spAutoFit/>
          </a:bodyPr>
          <a:lstStyle/>
          <a:p>
            <a:r>
              <a:rPr lang="vi-VN" sz="2800" b="1" dirty="0">
                <a:latin typeface="+mj-lt"/>
              </a:rPr>
              <a:t>Đối với nước cứng vĩnh cửu</a:t>
            </a:r>
            <a:r>
              <a:rPr lang="vi-VN" sz="2800" dirty="0">
                <a:latin typeface="+mj-lt"/>
              </a:rPr>
              <a:t> </a:t>
            </a:r>
            <a:r>
              <a:rPr lang="vi-VN" sz="2800" b="1" dirty="0">
                <a:latin typeface="+mj-lt"/>
              </a:rPr>
              <a:t>và nước cứng tạm thời</a:t>
            </a:r>
            <a:r>
              <a:rPr lang="vi-VN" sz="2800" dirty="0">
                <a:latin typeface="+mj-lt"/>
              </a:rPr>
              <a:t>, có thể dùng </a:t>
            </a:r>
            <a:r>
              <a:rPr lang="vi-VN" sz="2800" b="1" dirty="0">
                <a:latin typeface="+mj-lt"/>
              </a:rPr>
              <a:t>dung dịch Na</a:t>
            </a:r>
            <a:r>
              <a:rPr lang="vi-VN" sz="2800" b="1" baseline="-25000" dirty="0">
                <a:latin typeface="+mj-lt"/>
              </a:rPr>
              <a:t>2</a:t>
            </a:r>
            <a:r>
              <a:rPr lang="vi-VN" sz="2800" b="1" dirty="0">
                <a:latin typeface="+mj-lt"/>
              </a:rPr>
              <a:t>CO</a:t>
            </a:r>
            <a:r>
              <a:rPr lang="vi-VN" sz="2800" b="1" baseline="-25000" dirty="0">
                <a:latin typeface="+mj-lt"/>
              </a:rPr>
              <a:t>3</a:t>
            </a:r>
            <a:r>
              <a:rPr lang="vi-VN" sz="2800" dirty="0">
                <a:latin typeface="+mj-lt"/>
              </a:rPr>
              <a:t>.</a:t>
            </a:r>
            <a:endParaRPr lang="en-US" sz="2800" dirty="0">
              <a:latin typeface="+mj-lt"/>
            </a:endParaRPr>
          </a:p>
        </p:txBody>
      </p:sp>
      <p:sp>
        <p:nvSpPr>
          <p:cNvPr id="11" name="Rectangle 10"/>
          <p:cNvSpPr/>
          <p:nvPr/>
        </p:nvSpPr>
        <p:spPr>
          <a:xfrm>
            <a:off x="76200" y="4953000"/>
            <a:ext cx="7924800" cy="1060227"/>
          </a:xfrm>
          <a:prstGeom prst="rect">
            <a:avLst/>
          </a:prstGeom>
        </p:spPr>
        <p:txBody>
          <a:bodyPr wrap="square">
            <a:spAutoFit/>
          </a:bodyPr>
          <a:lstStyle/>
          <a:p>
            <a:pPr marL="457200" indent="457200">
              <a:lnSpc>
                <a:spcPct val="107000"/>
              </a:lnSpc>
              <a:spcBef>
                <a:spcPts val="600"/>
              </a:spcBef>
              <a:spcAft>
                <a:spcPts val="0"/>
              </a:spcAft>
            </a:pPr>
            <a:r>
              <a:rPr lang="pt-BR" sz="2800" dirty="0">
                <a:latin typeface="Times New Roman" panose="02020603050405020304" pitchFamily="18" charset="0"/>
                <a:ea typeface="Times New Roman" panose="02020603050405020304" pitchFamily="18" charset="0"/>
                <a:cs typeface="Times New Roman" panose="02020603050405020304" pitchFamily="18" charset="0"/>
              </a:rPr>
              <a:t>CaSO</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 + Na</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CO</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 → CaCO</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 + </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Na</a:t>
            </a:r>
            <a:r>
              <a:rPr lang="pt-BR"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SO</a:t>
            </a:r>
            <a:r>
              <a:rPr lang="pt-BR"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4</a:t>
            </a:r>
            <a:endParaRPr lang="en-U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nSpc>
                <a:spcPct val="107000"/>
              </a:lnSpc>
              <a:spcBef>
                <a:spcPts val="600"/>
              </a:spcBef>
              <a:spcAft>
                <a:spcPts val="0"/>
              </a:spcAft>
            </a:pP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Ca(HCO</a:t>
            </a:r>
            <a:r>
              <a:rPr lang="pt-BR"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pt-BR" sz="2800"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 Na</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CO</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 → CaCO</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ea typeface="Times New Roman" panose="02020603050405020304" pitchFamily="18" charset="0"/>
                <a:cs typeface="Times New Roman" panose="02020603050405020304" pitchFamily="18" charset="0"/>
              </a:rPr>
              <a:t> + 2NaHCO</a:t>
            </a:r>
            <a:r>
              <a:rPr lang="pt-BR"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4604145"/>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a:t>
            </a:r>
            <a:r>
              <a:rPr lang="vi-VN" sz="3600" b="1" dirty="0">
                <a:solidFill>
                  <a:schemeClr val="bg1"/>
                </a:solidFill>
                <a:latin typeface="Times New Roman" pitchFamily="18" charset="0"/>
                <a:cs typeface="Times New Roman" pitchFamily="18" charset="0"/>
              </a:rPr>
              <a:t>Nước cứng</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6829" y="1487030"/>
            <a:ext cx="8915400" cy="2246769"/>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3.4. Cách làm mềm nước </a:t>
            </a:r>
            <a:r>
              <a:rPr lang="vi-VN" sz="2800" b="1" dirty="0" smtClean="0">
                <a:latin typeface="Times New Roman" panose="02020603050405020304" pitchFamily="18" charset="0"/>
                <a:cs typeface="Times New Roman" panose="02020603050405020304" pitchFamily="18" charset="0"/>
              </a:rPr>
              <a:t>cứng</a:t>
            </a:r>
            <a:endParaRPr lang="en-US" sz="2800" b="1" dirty="0" smtClean="0">
              <a:latin typeface="Times New Roman" panose="02020603050405020304" pitchFamily="18" charset="0"/>
              <a:cs typeface="Times New Roman" panose="02020603050405020304" pitchFamily="18" charset="0"/>
            </a:endParaRPr>
          </a:p>
          <a:p>
            <a:r>
              <a:rPr lang="vi-VN" sz="2800" b="1" i="1" dirty="0">
                <a:latin typeface="Times New Roman" panose="02020603050405020304" pitchFamily="18" charset="0"/>
                <a:cs typeface="Times New Roman" panose="02020603050405020304" pitchFamily="18" charset="0"/>
              </a:rPr>
              <a:t>3.4.2. Phương pháp trao đổi ion </a:t>
            </a:r>
          </a:p>
          <a:p>
            <a:r>
              <a:rPr lang="vi-VN" sz="2800" dirty="0">
                <a:latin typeface="Times New Roman" panose="02020603050405020304" pitchFamily="18" charset="0"/>
                <a:cs typeface="Times New Roman" panose="02020603050405020304" pitchFamily="18" charset="0"/>
              </a:rPr>
              <a:t>Cho nước cứng đi qua chất trao đổi ion (ionit), chất này sẽ hấp thụ các ion Ca</a:t>
            </a:r>
            <a:r>
              <a:rPr lang="vi-VN" sz="2800" baseline="30000" dirty="0">
                <a:latin typeface="Times New Roman" panose="02020603050405020304" pitchFamily="18" charset="0"/>
                <a:cs typeface="Times New Roman" panose="02020603050405020304" pitchFamily="18" charset="0"/>
              </a:rPr>
              <a:t>2+ </a:t>
            </a:r>
            <a:r>
              <a:rPr lang="vi-VN" sz="2800" dirty="0">
                <a:latin typeface="Times New Roman" panose="02020603050405020304" pitchFamily="18" charset="0"/>
                <a:cs typeface="Times New Roman" panose="02020603050405020304" pitchFamily="18" charset="0"/>
              </a:rPr>
              <a:t>và Mg</a:t>
            </a:r>
            <a:r>
              <a:rPr lang="vi-VN" sz="2800" baseline="30000" dirty="0">
                <a:latin typeface="Times New Roman" panose="02020603050405020304" pitchFamily="18" charset="0"/>
                <a:cs typeface="Times New Roman" panose="02020603050405020304" pitchFamily="18" charset="0"/>
              </a:rPr>
              <a:t>2+</a:t>
            </a:r>
            <a:r>
              <a:rPr lang="vi-VN" sz="2800" dirty="0">
                <a:latin typeface="Times New Roman" panose="02020603050405020304" pitchFamily="18" charset="0"/>
                <a:cs typeface="Times New Roman" panose="02020603050405020304" pitchFamily="18" charset="0"/>
              </a:rPr>
              <a:t> trong nước cứng và thế vào đó là những cation như Na</a:t>
            </a:r>
            <a:r>
              <a:rPr lang="vi-VN" sz="2800" baseline="30000" dirty="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 H</a:t>
            </a:r>
            <a:r>
              <a:rPr lang="vi-VN" sz="2800" baseline="30000" dirty="0">
                <a:latin typeface="Times New Roman" panose="02020603050405020304" pitchFamily="18" charset="0"/>
                <a:cs typeface="Times New Roman" panose="02020603050405020304" pitchFamily="18" charset="0"/>
              </a:rPr>
              <a:t>+</a:t>
            </a:r>
            <a:r>
              <a:rPr lang="vi-VN" sz="2800" dirty="0">
                <a:latin typeface="Times New Roman" panose="02020603050405020304" pitchFamily="18" charset="0"/>
                <a:cs typeface="Times New Roman" panose="02020603050405020304" pitchFamily="18" charset="0"/>
              </a:rPr>
              <a:t>…  ta được nước mềm.</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22028843"/>
      </p:ext>
    </p:extLst>
  </p:cSld>
  <p:clrMapOvr>
    <a:masterClrMapping/>
  </p:clrMapOvr>
  <p:transition advClick="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446416"/>
            <a:ext cx="8534400" cy="3339376"/>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r>
              <a:rPr lang="vi-VN" sz="2800" b="1" dirty="0" smtClean="0">
                <a:solidFill>
                  <a:srgbClr val="1909E5"/>
                </a:solidFill>
                <a:latin typeface="Times New Roman" pitchFamily="18" charset="0"/>
                <a:cs typeface="Times New Roman" pitchFamily="18" charset="0"/>
              </a:rPr>
              <a:t>:</a:t>
            </a:r>
            <a:endParaRPr lang="vi-VN" sz="1600" dirty="0">
              <a:solidFill>
                <a:srgbClr val="002060"/>
              </a:solidFill>
              <a:latin typeface="Times New Roman" pitchFamily="18" charset="0"/>
              <a:cs typeface="Times New Roman" pitchFamily="18" charset="0"/>
            </a:endParaRPr>
          </a:p>
          <a:p>
            <a:endParaRPr lang="vi-VN" sz="1500" b="1" dirty="0">
              <a:solidFill>
                <a:srgbClr val="1909E5"/>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1. </a:t>
            </a:r>
            <a:r>
              <a:rPr lang="vi-VN" sz="2800" dirty="0" smtClean="0">
                <a:solidFill>
                  <a:srgbClr val="002060"/>
                </a:solidFill>
                <a:latin typeface="Times New Roman" pitchFamily="18" charset="0"/>
                <a:cs typeface="Times New Roman" pitchFamily="18" charset="0"/>
              </a:rPr>
              <a:t>Tính  </a:t>
            </a:r>
            <a:r>
              <a:rPr lang="vi-VN" sz="2800" dirty="0">
                <a:solidFill>
                  <a:srgbClr val="002060"/>
                </a:solidFill>
                <a:latin typeface="Times New Roman" pitchFamily="18" charset="0"/>
                <a:cs typeface="Times New Roman" pitchFamily="18" charset="0"/>
              </a:rPr>
              <a:t>chất hóa học của kim loại kiềm thổ</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eaLnBrk="0" hangingPunct="0"/>
            <a:endParaRPr lang="vi-VN" sz="2800" dirty="0">
              <a:solidFill>
                <a:srgbClr val="002060"/>
              </a:solidFill>
              <a:latin typeface="Times New Roman" pitchFamily="18" charset="0"/>
              <a:cs typeface="Times New Roman" pitchFamily="18" charset="0"/>
            </a:endParaRPr>
          </a:p>
          <a:p>
            <a:pPr eaLnBrk="0" hangingPunct="0"/>
            <a:r>
              <a:rPr lang="vi-VN" sz="2800" dirty="0">
                <a:solidFill>
                  <a:srgbClr val="002060"/>
                </a:solidFill>
                <a:latin typeface="Times New Roman" pitchFamily="18" charset="0"/>
                <a:cs typeface="Times New Roman" pitchFamily="18" charset="0"/>
              </a:rPr>
              <a:t>2. Một số hợp chất quan trọng của </a:t>
            </a:r>
            <a:r>
              <a:rPr lang="vi-VN" sz="2800" dirty="0" smtClean="0">
                <a:solidFill>
                  <a:srgbClr val="002060"/>
                </a:solidFill>
                <a:latin typeface="Times New Roman" pitchFamily="18" charset="0"/>
                <a:cs typeface="Times New Roman" pitchFamily="18" charset="0"/>
              </a:rPr>
              <a:t>Canxi</a:t>
            </a:r>
            <a:endParaRPr lang="en-US" sz="2800" dirty="0">
              <a:solidFill>
                <a:srgbClr val="002060"/>
              </a:solidFill>
              <a:latin typeface="Times New Roman" pitchFamily="18" charset="0"/>
              <a:cs typeface="Times New Roman" pitchFamily="18" charset="0"/>
            </a:endParaRPr>
          </a:p>
          <a:p>
            <a:pPr eaLnBrk="0" hangingPunct="0"/>
            <a:endParaRPr lang="vi-VN" sz="2800" dirty="0">
              <a:solidFill>
                <a:srgbClr val="002060"/>
              </a:solidFill>
              <a:latin typeface="Times New Roman" pitchFamily="18" charset="0"/>
              <a:cs typeface="Times New Roman" pitchFamily="18" charset="0"/>
            </a:endParaRPr>
          </a:p>
          <a:p>
            <a:pPr eaLnBrk="0" hangingPunct="0"/>
            <a:r>
              <a:rPr lang="vi-VN" sz="2800" dirty="0">
                <a:solidFill>
                  <a:srgbClr val="002060"/>
                </a:solidFill>
                <a:latin typeface="Times New Roman" pitchFamily="18" charset="0"/>
                <a:cs typeface="Times New Roman" pitchFamily="18" charset="0"/>
              </a:rPr>
              <a:t>3. Nước cứng</a:t>
            </a:r>
          </a:p>
        </p:txBody>
      </p:sp>
      <p:pic>
        <p:nvPicPr>
          <p:cNvPr id="13" name="Picture 27" descr="Hoja Carta2">
            <a:extLst>
              <a:ext uri="{FF2B5EF4-FFF2-40B4-BE49-F238E27FC236}">
                <a16:creationId xmlns:a16="http://schemas.microsoft.com/office/drawing/2014/main"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Rectangle 14">
            <a:extLst>
              <a:ext uri="{FF2B5EF4-FFF2-40B4-BE49-F238E27FC236}">
                <a16:creationId xmlns:a16="http://schemas.microsoft.com/office/drawing/2014/main"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76000" y="979944"/>
            <a:ext cx="8458200" cy="954107"/>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1: </a:t>
            </a:r>
            <a:r>
              <a:rPr lang="vi-VN" sz="2800"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Viết </a:t>
            </a:r>
            <a:r>
              <a:rPr lang="vi-VN" sz="280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phương trình hóa học theo sơ đồ sau:</a:t>
            </a:r>
            <a:r>
              <a:rPr lang="en-US" sz="2800" b="1" dirty="0" smtClean="0">
                <a:solidFill>
                  <a:srgbClr val="002060"/>
                </a:solidFill>
                <a:latin typeface="Times New Roman" panose="02020603050405020304" pitchFamily="18" charset="0"/>
                <a:ea typeface="Tahoma" panose="020B0604030504040204" pitchFamily="34" charset="0"/>
                <a:cs typeface="Times New Roman" panose="02020603050405020304" pitchFamily="18" charset="0"/>
              </a:rPr>
              <a:t> </a:t>
            </a:r>
          </a:p>
          <a:p>
            <a:r>
              <a:rPr lang="pt-BR" sz="2800" b="1" u="sng" dirty="0" smtClean="0">
                <a:latin typeface="Times New Roman" panose="02020603050405020304" pitchFamily="18" charset="0"/>
                <a:cs typeface="Times New Roman" panose="02020603050405020304" pitchFamily="18" charset="0"/>
              </a:rPr>
              <a:t>Giải:</a:t>
            </a:r>
          </a:p>
        </p:txBody>
      </p:sp>
      <p:pic>
        <p:nvPicPr>
          <p:cNvPr id="9" name="Picture 8"/>
          <p:cNvPicPr>
            <a:picLocks noChangeAspect="1"/>
          </p:cNvPicPr>
          <p:nvPr/>
        </p:nvPicPr>
        <p:blipFill rotWithShape="1">
          <a:blip r:embed="rId5"/>
          <a:srcRect l="7692" r="35192"/>
          <a:stretch/>
        </p:blipFill>
        <p:spPr>
          <a:xfrm>
            <a:off x="118828" y="2024420"/>
            <a:ext cx="7516504" cy="890846"/>
          </a:xfrm>
          <a:prstGeom prst="rect">
            <a:avLst/>
          </a:prstGeom>
        </p:spPr>
      </p:pic>
      <p:pic>
        <p:nvPicPr>
          <p:cNvPr id="10" name="Picture 9"/>
          <p:cNvPicPr>
            <a:picLocks noChangeAspect="1"/>
          </p:cNvPicPr>
          <p:nvPr/>
        </p:nvPicPr>
        <p:blipFill rotWithShape="1">
          <a:blip r:embed="rId6"/>
          <a:srcRect l="6778" t="1595" r="14460" b="1595"/>
          <a:stretch/>
        </p:blipFill>
        <p:spPr>
          <a:xfrm>
            <a:off x="47904" y="3234964"/>
            <a:ext cx="9172296" cy="1266172"/>
          </a:xfrm>
          <a:prstGeom prst="rect">
            <a:avLst/>
          </a:prstGeom>
        </p:spPr>
      </p:pic>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9" name="Picture 8"/>
          <p:cNvPicPr>
            <a:picLocks noChangeAspect="1"/>
          </p:cNvPicPr>
          <p:nvPr/>
        </p:nvPicPr>
        <p:blipFill rotWithShape="1">
          <a:blip r:embed="rId5"/>
          <a:srcRect l="7692" r="35192"/>
          <a:stretch/>
        </p:blipFill>
        <p:spPr>
          <a:xfrm>
            <a:off x="609600" y="889575"/>
            <a:ext cx="7516504" cy="890846"/>
          </a:xfrm>
          <a:prstGeom prst="rect">
            <a:avLst/>
          </a:prstGeom>
        </p:spPr>
      </p:pic>
      <mc:AlternateContent xmlns:mc="http://schemas.openxmlformats.org/markup-compatibility/2006" xmlns:a14="http://schemas.microsoft.com/office/drawing/2010/main">
        <mc:Choice Requires="a14">
          <p:sp>
            <p:nvSpPr>
              <p:cNvPr id="2" name="TextBox 1"/>
              <p:cNvSpPr txBox="1"/>
              <p:nvPr/>
            </p:nvSpPr>
            <p:spPr>
              <a:xfrm>
                <a:off x="533400" y="2056945"/>
                <a:ext cx="7987352" cy="355975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1. MgCl</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b="0" i="1" smtClean="0">
                            <a:latin typeface="Cambria Math" panose="02040503050406030204" pitchFamily="18" charset="0"/>
                            <a:cs typeface="Times New Roman" panose="02020603050405020304" pitchFamily="18" charset="0"/>
                            <a:sym typeface="Wingdings" panose="05000000000000000000" pitchFamily="2" charset="2"/>
                          </a:rPr>
                          <m:t>đ</m:t>
                        </m:r>
                        <m:r>
                          <a:rPr lang="en-US" sz="2800" b="0" i="1" smtClean="0">
                            <a:latin typeface="Cambria Math" panose="02040503050406030204" pitchFamily="18" charset="0"/>
                            <a:cs typeface="Times New Roman" panose="02020603050405020304" pitchFamily="18" charset="0"/>
                            <a:sym typeface="Wingdings" panose="05000000000000000000" pitchFamily="2" charset="2"/>
                          </a:rPr>
                          <m:t>𝑝𝑛𝑐</m:t>
                        </m:r>
                      </m:e>
                    </m:groupChr>
                  </m:oMath>
                </a14:m>
                <a:r>
                  <a:rPr lang="en-US" sz="2800" dirty="0" smtClean="0">
                    <a:latin typeface="Times New Roman" panose="02020603050405020304" pitchFamily="18" charset="0"/>
                    <a:cs typeface="Times New Roman" panose="02020603050405020304" pitchFamily="18" charset="0"/>
                  </a:rPr>
                  <a:t>   Mg  +  Cl</a:t>
                </a:r>
                <a:r>
                  <a:rPr lang="en-US" sz="2800" baseline="-25000" dirty="0" smtClean="0">
                    <a:latin typeface="Times New Roman" panose="02020603050405020304" pitchFamily="18" charset="0"/>
                    <a:cs typeface="Times New Roman" panose="02020603050405020304" pitchFamily="18" charset="0"/>
                  </a:rPr>
                  <a:t>2</a:t>
                </a:r>
              </a:p>
              <a:p>
                <a:endParaRPr lang="en-US" sz="2800" baseline="-25000" dirty="0" smtClean="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2. Mg  +  2HCl  </a:t>
                </a:r>
                <a:r>
                  <a:rPr lang="en-US" sz="2800" dirty="0">
                    <a:latin typeface="Times New Roman" panose="02020603050405020304" pitchFamily="18" charset="0"/>
                    <a:cs typeface="Times New Roman" panose="02020603050405020304" pitchFamily="18" charset="0"/>
                    <a:sym typeface="Wingdings" panose="05000000000000000000" pitchFamily="2" charset="2"/>
                  </a:rPr>
                  <a:t> MgCl</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dirty="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3. 2Mg  +  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b="0" i="1" smtClean="0">
                            <a:latin typeface="Cambria Math" panose="02040503050406030204" pitchFamily="18" charset="0"/>
                            <a:cs typeface="Times New Roman" panose="02020603050405020304" pitchFamily="18" charset="0"/>
                            <a:sym typeface="Wingdings" panose="05000000000000000000" pitchFamily="2" charset="2"/>
                          </a:rPr>
                          <m:t>𝑡</m:t>
                        </m:r>
                        <m:r>
                          <a:rPr lang="en-US" sz="2800" b="0" i="1" baseline="30000" smtClean="0">
                            <a:latin typeface="Cambria Math" panose="02040503050406030204" pitchFamily="18" charset="0"/>
                            <a:cs typeface="Times New Roman" panose="02020603050405020304" pitchFamily="18" charset="0"/>
                            <a:sym typeface="Wingdings" panose="05000000000000000000" pitchFamily="2" charset="2"/>
                          </a:rPr>
                          <m:t>𝑜</m:t>
                        </m:r>
                      </m:e>
                    </m:groupChr>
                  </m:oMath>
                </a14:m>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2MgO</a:t>
                </a:r>
              </a:p>
              <a:p>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4.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MgO</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+ 2HNO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Mg(NO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a:t>
                </a:r>
              </a:p>
              <a:p>
                <a:endParaRPr lang="en-US" sz="2800" baseline="-25000" dirty="0">
                  <a:latin typeface="Times New Roman" panose="02020603050405020304" pitchFamily="18"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533400" y="2056945"/>
                <a:ext cx="7987352" cy="3559757"/>
              </a:xfrm>
              <a:prstGeom prst="rect">
                <a:avLst/>
              </a:prstGeom>
              <a:blipFill>
                <a:blip r:embed="rId6"/>
                <a:stretch>
                  <a:fillRect l="-1603"/>
                </a:stretch>
              </a:blipFill>
            </p:spPr>
            <p:txBody>
              <a:bodyPr/>
              <a:lstStyle/>
              <a:p>
                <a:r>
                  <a:rPr lang="en-US">
                    <a:noFill/>
                  </a:rPr>
                  <a:t> </a:t>
                </a:r>
              </a:p>
            </p:txBody>
          </p:sp>
        </mc:Fallback>
      </mc:AlternateContent>
    </p:spTree>
    <p:extLst>
      <p:ext uri="{BB962C8B-B14F-4D97-AF65-F5344CB8AC3E}">
        <p14:creationId xmlns:p14="http://schemas.microsoft.com/office/powerpoint/2010/main" val="3698883504"/>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animEffect transition="in" filter="fade">
                                      <p:cBhvr>
                                        <p:cTn id="23" dur="1000"/>
                                        <p:tgtEl>
                                          <p:spTgt spid="2">
                                            <p:txEl>
                                              <p:pRg st="6" end="6"/>
                                            </p:txEl>
                                          </p:spTgt>
                                        </p:tgtEl>
                                      </p:cBhvr>
                                    </p:animEffect>
                                    <p:anim calcmode="lin" valueType="num">
                                      <p:cBhvr>
                                        <p:cTn id="24"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25"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45737" y="35386"/>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10" name="Picture 9"/>
          <p:cNvPicPr>
            <a:picLocks noChangeAspect="1"/>
          </p:cNvPicPr>
          <p:nvPr/>
        </p:nvPicPr>
        <p:blipFill rotWithShape="1">
          <a:blip r:embed="rId5"/>
          <a:srcRect l="6778" t="1595" r="14460" b="1595"/>
          <a:stretch/>
        </p:blipFill>
        <p:spPr>
          <a:xfrm>
            <a:off x="4361" y="638828"/>
            <a:ext cx="9172296" cy="1266172"/>
          </a:xfrm>
          <a:prstGeom prst="rect">
            <a:avLst/>
          </a:prstGeom>
        </p:spPr>
      </p:pic>
      <mc:AlternateContent xmlns:mc="http://schemas.openxmlformats.org/markup-compatibility/2006" xmlns:a14="http://schemas.microsoft.com/office/drawing/2010/main">
        <mc:Choice Requires="a14">
          <p:sp>
            <p:nvSpPr>
              <p:cNvPr id="12" name="TextBox 11"/>
              <p:cNvSpPr txBox="1"/>
              <p:nvPr/>
            </p:nvSpPr>
            <p:spPr>
              <a:xfrm>
                <a:off x="304800" y="1689440"/>
                <a:ext cx="7987352" cy="470532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1. CaCl</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b="0" i="1" smtClean="0">
                            <a:latin typeface="Cambria Math" panose="02040503050406030204" pitchFamily="18" charset="0"/>
                            <a:cs typeface="Times New Roman" panose="02020603050405020304" pitchFamily="18" charset="0"/>
                            <a:sym typeface="Wingdings" panose="05000000000000000000" pitchFamily="2" charset="2"/>
                          </a:rPr>
                          <m:t>đ</m:t>
                        </m:r>
                        <m:r>
                          <a:rPr lang="en-US" sz="2800" b="0" i="1" smtClean="0">
                            <a:latin typeface="Cambria Math" panose="02040503050406030204" pitchFamily="18" charset="0"/>
                            <a:cs typeface="Times New Roman" panose="02020603050405020304" pitchFamily="18" charset="0"/>
                            <a:sym typeface="Wingdings" panose="05000000000000000000" pitchFamily="2" charset="2"/>
                          </a:rPr>
                          <m:t>𝑝𝑛𝑐</m:t>
                        </m:r>
                      </m:e>
                    </m:groupChr>
                  </m:oMath>
                </a14:m>
                <a:r>
                  <a:rPr lang="en-US" sz="2800" dirty="0" smtClean="0">
                    <a:latin typeface="Times New Roman" panose="02020603050405020304" pitchFamily="18" charset="0"/>
                    <a:cs typeface="Times New Roman" panose="02020603050405020304" pitchFamily="18" charset="0"/>
                  </a:rPr>
                  <a:t>   Ca  +  Cl</a:t>
                </a:r>
                <a:r>
                  <a:rPr lang="en-US" sz="2800" baseline="-25000" dirty="0" smtClean="0">
                    <a:latin typeface="Times New Roman" panose="02020603050405020304" pitchFamily="18" charset="0"/>
                    <a:cs typeface="Times New Roman" panose="02020603050405020304" pitchFamily="18" charset="0"/>
                  </a:rPr>
                  <a:t>2</a:t>
                </a:r>
              </a:p>
              <a:p>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  </a:t>
                </a:r>
                <a:r>
                  <a:rPr lang="en-US" sz="2800" dirty="0">
                    <a:latin typeface="Times New Roman" panose="02020603050405020304" pitchFamily="18" charset="0"/>
                    <a:cs typeface="Times New Roman" panose="02020603050405020304" pitchFamily="18" charset="0"/>
                  </a:rPr>
                  <a:t>+  2HCl  </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CaCl</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  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3. Ca  +  2H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  Ca(OH)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a:t>
                </a:r>
                <a:r>
                  <a:rPr lang="en-US" sz="2800" dirty="0">
                    <a:latin typeface="Times New Roman" panose="02020603050405020304" pitchFamily="18" charset="0"/>
                    <a:cs typeface="Times New Roman" panose="02020603050405020304" pitchFamily="18" charset="0"/>
                    <a:sym typeface="Wingdings" panose="05000000000000000000" pitchFamily="2" charset="2"/>
                  </a:rPr>
                  <a:t>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baseline="30000" dirty="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4. </a:t>
                </a:r>
                <a:r>
                  <a:rPr lang="en-US" sz="2800" dirty="0">
                    <a:latin typeface="Times New Roman" panose="02020603050405020304" pitchFamily="18" charset="0"/>
                    <a:cs typeface="Times New Roman" panose="02020603050405020304" pitchFamily="18" charset="0"/>
                    <a:sym typeface="Wingdings" panose="05000000000000000000" pitchFamily="2" charset="2"/>
                  </a:rPr>
                  <a:t>Ca(OH)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CaCO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a:t>
                </a: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5. CaCO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   Ca(HCO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6. Ca(HCO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b="0" i="1" smtClean="0">
                            <a:latin typeface="Cambria Math" panose="02040503050406030204" pitchFamily="18" charset="0"/>
                            <a:cs typeface="Times New Roman" panose="02020603050405020304" pitchFamily="18" charset="0"/>
                            <a:sym typeface="Wingdings" panose="05000000000000000000" pitchFamily="2" charset="2"/>
                          </a:rPr>
                          <m:t> </m:t>
                        </m:r>
                        <m:r>
                          <a:rPr lang="en-US" sz="2800" b="0" i="1" smtClean="0">
                            <a:latin typeface="Cambria Math" panose="02040503050406030204" pitchFamily="18" charset="0"/>
                            <a:cs typeface="Times New Roman" panose="02020603050405020304" pitchFamily="18" charset="0"/>
                            <a:sym typeface="Wingdings" panose="05000000000000000000" pitchFamily="2" charset="2"/>
                          </a:rPr>
                          <m:t>   </m:t>
                        </m:r>
                        <m:r>
                          <a:rPr lang="en-US" sz="2800" b="0" i="1" smtClean="0">
                            <a:latin typeface="Cambria Math" panose="02040503050406030204" pitchFamily="18" charset="0"/>
                            <a:cs typeface="Times New Roman" panose="02020603050405020304" pitchFamily="18" charset="0"/>
                            <a:sym typeface="Wingdings" panose="05000000000000000000" pitchFamily="2" charset="2"/>
                          </a:rPr>
                          <m:t>𝑡𝑜</m:t>
                        </m:r>
                        <m:r>
                          <a:rPr lang="en-US" sz="2800" b="0" i="1" baseline="30000" smtClean="0">
                            <a:latin typeface="Cambria Math" panose="02040503050406030204" pitchFamily="18" charset="0"/>
                            <a:cs typeface="Times New Roman" panose="02020603050405020304" pitchFamily="18" charset="0"/>
                            <a:sym typeface="Wingdings" panose="05000000000000000000" pitchFamily="2" charset="2"/>
                          </a:rPr>
                          <m:t>    </m:t>
                        </m:r>
                      </m:e>
                    </m:groupChr>
                  </m:oMath>
                </a14:m>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CaCO</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3 </a:t>
                </a:r>
                <a:r>
                  <a:rPr lang="en-US" sz="2800" dirty="0">
                    <a:latin typeface="Times New Roman" panose="02020603050405020304" pitchFamily="18" charset="0"/>
                    <a:cs typeface="Times New Roman" panose="02020603050405020304" pitchFamily="18" charset="0"/>
                    <a:sym typeface="Wingdings" panose="05000000000000000000" pitchFamily="2" charset="2"/>
                  </a:rPr>
                  <a:t>+ CO</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 </a:t>
                </a:r>
                <a:r>
                  <a:rPr lang="en-US" sz="2800" dirty="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dirty="0">
                    <a:latin typeface="Times New Roman" panose="02020603050405020304" pitchFamily="18" charset="0"/>
                    <a:cs typeface="Times New Roman" panose="02020603050405020304" pitchFamily="18" charset="0"/>
                    <a:sym typeface="Wingdings" panose="05000000000000000000" pitchFamily="2" charset="2"/>
                  </a:rPr>
                  <a:t>O </a:t>
                </a:r>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7. 2Ca + 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i="1">
                            <a:latin typeface="Cambria Math" panose="02040503050406030204" pitchFamily="18" charset="0"/>
                            <a:cs typeface="Times New Roman" panose="02020603050405020304" pitchFamily="18" charset="0"/>
                            <a:sym typeface="Wingdings" panose="05000000000000000000" pitchFamily="2" charset="2"/>
                          </a:rPr>
                          <m:t> </m:t>
                        </m:r>
                        <m:r>
                          <a:rPr lang="en-US" sz="2800" i="1">
                            <a:latin typeface="Cambria Math" panose="02040503050406030204" pitchFamily="18" charset="0"/>
                            <a:cs typeface="Times New Roman" panose="02020603050405020304" pitchFamily="18" charset="0"/>
                            <a:sym typeface="Wingdings" panose="05000000000000000000" pitchFamily="2" charset="2"/>
                          </a:rPr>
                          <m:t>   </m:t>
                        </m:r>
                        <m:r>
                          <a:rPr lang="en-US" sz="2800" i="1">
                            <a:latin typeface="Cambria Math" panose="02040503050406030204" pitchFamily="18" charset="0"/>
                            <a:cs typeface="Times New Roman" panose="02020603050405020304" pitchFamily="18" charset="0"/>
                            <a:sym typeface="Wingdings" panose="05000000000000000000" pitchFamily="2" charset="2"/>
                          </a:rPr>
                          <m:t>𝑡𝑜</m:t>
                        </m:r>
                        <m:r>
                          <a:rPr lang="en-US" sz="2800" i="1" baseline="30000">
                            <a:latin typeface="Cambria Math" panose="02040503050406030204" pitchFamily="18" charset="0"/>
                            <a:cs typeface="Times New Roman" panose="02020603050405020304" pitchFamily="18" charset="0"/>
                            <a:sym typeface="Wingdings" panose="05000000000000000000" pitchFamily="2" charset="2"/>
                          </a:rPr>
                          <m:t>    </m:t>
                        </m:r>
                      </m:e>
                    </m:groupChr>
                  </m:oMath>
                </a14:m>
                <a:r>
                  <a:rPr lang="en-US" sz="2800" dirty="0">
                    <a:latin typeface="Times New Roman" panose="02020603050405020304" pitchFamily="18" charset="0"/>
                    <a:cs typeface="Times New Roman" panose="02020603050405020304" pitchFamily="18" charset="0"/>
                    <a:sym typeface="Wingdings" panose="05000000000000000000" pitchFamily="2" charset="2"/>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2CaO</a:t>
                </a: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8. </a:t>
                </a:r>
                <a:r>
                  <a:rPr lang="en-US" sz="2800" dirty="0">
                    <a:latin typeface="Times New Roman" panose="02020603050405020304" pitchFamily="18" charset="0"/>
                    <a:cs typeface="Times New Roman" panose="02020603050405020304" pitchFamily="18" charset="0"/>
                    <a:sym typeface="Wingdings" panose="05000000000000000000" pitchFamily="2" charset="2"/>
                  </a:rPr>
                  <a:t>Ca(OH)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i="1">
                            <a:latin typeface="Cambria Math" panose="02040503050406030204" pitchFamily="18" charset="0"/>
                            <a:cs typeface="Times New Roman" panose="02020603050405020304" pitchFamily="18" charset="0"/>
                            <a:sym typeface="Wingdings" panose="05000000000000000000" pitchFamily="2" charset="2"/>
                          </a:rPr>
                          <m:t> </m:t>
                        </m:r>
                        <m:r>
                          <a:rPr lang="en-US" sz="2800" i="1">
                            <a:latin typeface="Cambria Math" panose="02040503050406030204" pitchFamily="18" charset="0"/>
                            <a:cs typeface="Times New Roman" panose="02020603050405020304" pitchFamily="18" charset="0"/>
                            <a:sym typeface="Wingdings" panose="05000000000000000000" pitchFamily="2" charset="2"/>
                          </a:rPr>
                          <m:t>   </m:t>
                        </m:r>
                        <m:r>
                          <a:rPr lang="en-US" sz="2800" i="1">
                            <a:latin typeface="Cambria Math" panose="02040503050406030204" pitchFamily="18" charset="0"/>
                            <a:cs typeface="Times New Roman" panose="02020603050405020304" pitchFamily="18" charset="0"/>
                            <a:sym typeface="Wingdings" panose="05000000000000000000" pitchFamily="2" charset="2"/>
                          </a:rPr>
                          <m:t>𝑡𝑜</m:t>
                        </m:r>
                        <m:r>
                          <a:rPr lang="en-US" sz="2800" i="1" baseline="30000">
                            <a:latin typeface="Cambria Math" panose="02040503050406030204" pitchFamily="18" charset="0"/>
                            <a:cs typeface="Times New Roman" panose="02020603050405020304" pitchFamily="18" charset="0"/>
                            <a:sym typeface="Wingdings" panose="05000000000000000000" pitchFamily="2" charset="2"/>
                          </a:rPr>
                          <m:t>    </m:t>
                        </m:r>
                      </m:e>
                    </m:groupChr>
                  </m:oMath>
                </a14:m>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CaO</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a:t>
                </a:r>
                <a:r>
                  <a:rPr lang="en-US" sz="2800" dirty="0">
                    <a:latin typeface="Times New Roman" panose="02020603050405020304" pitchFamily="18" charset="0"/>
                    <a:cs typeface="Times New Roman" panose="02020603050405020304" pitchFamily="18" charset="0"/>
                    <a:sym typeface="Wingdings" panose="05000000000000000000" pitchFamily="2" charset="2"/>
                  </a:rPr>
                  <a:t>H</a:t>
                </a:r>
                <a:r>
                  <a:rPr lang="en-U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n-US" sz="2800" dirty="0">
                    <a:latin typeface="Times New Roman" panose="02020603050405020304" pitchFamily="18" charset="0"/>
                    <a:cs typeface="Times New Roman" panose="02020603050405020304" pitchFamily="18" charset="0"/>
                    <a:sym typeface="Wingdings" panose="05000000000000000000" pitchFamily="2" charset="2"/>
                  </a:rPr>
                  <a:t>O </a:t>
                </a:r>
                <a:endParaRPr lang="en-US" sz="28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9. CaCO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 </a:t>
                </a:r>
                <a14:m>
                  <m:oMath xmlns:m="http://schemas.openxmlformats.org/officeDocument/2006/math">
                    <m:groupChr>
                      <m:groupChrPr>
                        <m:chr m:val="→"/>
                        <m:vertJc m:val="bot"/>
                        <m:ctrlPr>
                          <a:rPr lang="en-US" sz="2800" i="1">
                            <a:latin typeface="Cambria Math" panose="02040503050406030204" pitchFamily="18" charset="0"/>
                            <a:cs typeface="Times New Roman" panose="02020603050405020304" pitchFamily="18" charset="0"/>
                            <a:sym typeface="Wingdings" panose="05000000000000000000" pitchFamily="2" charset="2"/>
                          </a:rPr>
                        </m:ctrlPr>
                      </m:groupChrPr>
                      <m:e>
                        <m:r>
                          <m:rPr>
                            <m:brk m:alnAt="2"/>
                          </m:rPr>
                          <a:rPr lang="en-US" sz="2800" i="1">
                            <a:latin typeface="Cambria Math" panose="02040503050406030204" pitchFamily="18" charset="0"/>
                            <a:cs typeface="Times New Roman" panose="02020603050405020304" pitchFamily="18" charset="0"/>
                            <a:sym typeface="Wingdings" panose="05000000000000000000" pitchFamily="2" charset="2"/>
                          </a:rPr>
                          <m:t> </m:t>
                        </m:r>
                        <m:r>
                          <a:rPr lang="en-US" sz="2800" i="1">
                            <a:latin typeface="Cambria Math" panose="02040503050406030204" pitchFamily="18" charset="0"/>
                            <a:cs typeface="Times New Roman" panose="02020603050405020304" pitchFamily="18" charset="0"/>
                            <a:sym typeface="Wingdings" panose="05000000000000000000" pitchFamily="2" charset="2"/>
                          </a:rPr>
                          <m:t>   </m:t>
                        </m:r>
                        <m:r>
                          <a:rPr lang="en-US" sz="2800" i="1">
                            <a:latin typeface="Cambria Math" panose="02040503050406030204" pitchFamily="18" charset="0"/>
                            <a:cs typeface="Times New Roman" panose="02020603050405020304" pitchFamily="18" charset="0"/>
                            <a:sym typeface="Wingdings" panose="05000000000000000000" pitchFamily="2" charset="2"/>
                          </a:rPr>
                          <m:t>𝑡𝑜</m:t>
                        </m:r>
                        <m:r>
                          <a:rPr lang="en-US" sz="2800" i="1" baseline="30000">
                            <a:latin typeface="Cambria Math" panose="02040503050406030204" pitchFamily="18" charset="0"/>
                            <a:cs typeface="Times New Roman" panose="02020603050405020304" pitchFamily="18" charset="0"/>
                            <a:sym typeface="Wingdings" panose="05000000000000000000" pitchFamily="2" charset="2"/>
                          </a:rPr>
                          <m:t>    </m:t>
                        </m:r>
                      </m:e>
                    </m:groupChr>
                  </m:oMath>
                </a14:m>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CaO  +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CO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a:t>
                </a:r>
                <a:endParaRPr lang="en-US" sz="2800" baseline="-25000" dirty="0">
                  <a:latin typeface="Times New Roman" panose="02020603050405020304" pitchFamily="18" charset="0"/>
                  <a:cs typeface="Times New Roman" panose="02020603050405020304" pitchFamily="18" charset="0"/>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304800" y="1689440"/>
                <a:ext cx="7987352" cy="4705327"/>
              </a:xfrm>
              <a:prstGeom prst="rect">
                <a:avLst/>
              </a:prstGeom>
              <a:blipFill>
                <a:blip r:embed="rId6"/>
                <a:stretch>
                  <a:fillRect l="-1527" b="-2720"/>
                </a:stretch>
              </a:blipFill>
            </p:spPr>
            <p:txBody>
              <a:bodyPr/>
              <a:lstStyle/>
              <a:p>
                <a:r>
                  <a:rPr lang="en-US">
                    <a:noFill/>
                  </a:rPr>
                  <a:t> </a:t>
                </a:r>
              </a:p>
            </p:txBody>
          </p:sp>
        </mc:Fallback>
      </mc:AlternateContent>
    </p:spTree>
    <p:extLst>
      <p:ext uri="{BB962C8B-B14F-4D97-AF65-F5344CB8AC3E}">
        <p14:creationId xmlns:p14="http://schemas.microsoft.com/office/powerpoint/2010/main" val="144859530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anim calcmode="lin" valueType="num">
                                      <p:cBhvr additive="base">
                                        <p:cTn id="31"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xEl>
                                              <p:pRg st="5" end="5"/>
                                            </p:txEl>
                                          </p:spTgt>
                                        </p:tgtEl>
                                        <p:attrNameLst>
                                          <p:attrName>style.visibility</p:attrName>
                                        </p:attrNameLst>
                                      </p:cBhvr>
                                      <p:to>
                                        <p:strVal val="visible"/>
                                      </p:to>
                                    </p:set>
                                    <p:anim calcmode="lin" valueType="num">
                                      <p:cBhvr additive="base">
                                        <p:cTn id="37" dur="500" fill="hold"/>
                                        <p:tgtEl>
                                          <p:spTgt spid="1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2">
                                            <p:txEl>
                                              <p:pRg st="6" end="6"/>
                                            </p:txEl>
                                          </p:spTgt>
                                        </p:tgtEl>
                                        <p:attrNameLst>
                                          <p:attrName>style.visibility</p:attrName>
                                        </p:attrNameLst>
                                      </p:cBhvr>
                                      <p:to>
                                        <p:strVal val="visible"/>
                                      </p:to>
                                    </p:set>
                                    <p:anim calcmode="lin" valueType="num">
                                      <p:cBhvr additive="base">
                                        <p:cTn id="43" dur="500" fill="hold"/>
                                        <p:tgtEl>
                                          <p:spTgt spid="1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
                                            <p:txEl>
                                              <p:pRg st="7" end="7"/>
                                            </p:txEl>
                                          </p:spTgt>
                                        </p:tgtEl>
                                        <p:attrNameLst>
                                          <p:attrName>style.visibility</p:attrName>
                                        </p:attrNameLst>
                                      </p:cBhvr>
                                      <p:to>
                                        <p:strVal val="visible"/>
                                      </p:to>
                                    </p:set>
                                    <p:anim calcmode="lin" valueType="num">
                                      <p:cBhvr additive="base">
                                        <p:cTn id="49" dur="500" fill="hold"/>
                                        <p:tgtEl>
                                          <p:spTgt spid="1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2">
                                            <p:txEl>
                                              <p:pRg st="8" end="8"/>
                                            </p:txEl>
                                          </p:spTgt>
                                        </p:tgtEl>
                                        <p:attrNameLst>
                                          <p:attrName>style.visibility</p:attrName>
                                        </p:attrNameLst>
                                      </p:cBhvr>
                                      <p:to>
                                        <p:strVal val="visible"/>
                                      </p:to>
                                    </p:set>
                                    <p:anim calcmode="lin" valueType="num">
                                      <p:cBhvr additive="base">
                                        <p:cTn id="55" dur="500" fill="hold"/>
                                        <p:tgtEl>
                                          <p:spTgt spid="12">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228600" y="989587"/>
            <a:ext cx="8686800" cy="3693319"/>
          </a:xfrm>
          <a:prstGeom prst="rect">
            <a:avLst/>
          </a:prstGeom>
          <a:noFill/>
          <a:ln w="9525">
            <a:noFill/>
            <a:miter lim="800000"/>
            <a:headEnd/>
            <a:tailEnd/>
          </a:ln>
        </p:spPr>
        <p:txBody>
          <a:bodyPr wrap="square">
            <a:spAutoFit/>
          </a:bodyPr>
          <a:lstStyle/>
          <a:p>
            <a:r>
              <a:rPr lang="en-US" sz="2600" b="1" dirty="0" err="1" smtClean="0">
                <a:latin typeface="Times New Roman" pitchFamily="18" charset="0"/>
                <a:cs typeface="Times New Roman" pitchFamily="18" charset="0"/>
              </a:rPr>
              <a:t>Bài</a:t>
            </a:r>
            <a:r>
              <a:rPr lang="en-US" sz="2600" b="1" dirty="0" smtClean="0">
                <a:latin typeface="Times New Roman" pitchFamily="18" charset="0"/>
                <a:cs typeface="Times New Roman" pitchFamily="18" charset="0"/>
              </a:rPr>
              <a:t> </a:t>
            </a:r>
            <a:r>
              <a:rPr lang="en-US" sz="2600" b="1" dirty="0" err="1" smtClean="0">
                <a:latin typeface="Times New Roman" pitchFamily="18" charset="0"/>
                <a:cs typeface="Times New Roman" pitchFamily="18" charset="0"/>
              </a:rPr>
              <a:t>tập</a:t>
            </a:r>
            <a:r>
              <a:rPr lang="en-US" sz="2600" b="1" dirty="0" smtClean="0">
                <a:latin typeface="Times New Roman" pitchFamily="18" charset="0"/>
                <a:cs typeface="Times New Roman" pitchFamily="18" charset="0"/>
              </a:rPr>
              <a:t> 2: </a:t>
            </a:r>
            <a:r>
              <a:rPr lang="es-ES" sz="2600" dirty="0" err="1">
                <a:latin typeface="Times New Roman" panose="02020603050405020304" pitchFamily="18" charset="0"/>
                <a:cs typeface="Times New Roman" panose="02020603050405020304" pitchFamily="18" charset="0"/>
              </a:rPr>
              <a:t>Cho</a:t>
            </a:r>
            <a:r>
              <a:rPr lang="es-ES" sz="2600" dirty="0">
                <a:latin typeface="Times New Roman" panose="02020603050405020304" pitchFamily="18" charset="0"/>
                <a:cs typeface="Times New Roman" panose="02020603050405020304" pitchFamily="18" charset="0"/>
              </a:rPr>
              <a:t> 2,16 </a:t>
            </a:r>
            <a:r>
              <a:rPr lang="es-ES" sz="2600" dirty="0" err="1">
                <a:latin typeface="Times New Roman" panose="02020603050405020304" pitchFamily="18" charset="0"/>
                <a:cs typeface="Times New Roman" panose="02020603050405020304" pitchFamily="18" charset="0"/>
              </a:rPr>
              <a:t>gam</a:t>
            </a:r>
            <a:r>
              <a:rPr lang="es-ES" sz="2600" dirty="0">
                <a:latin typeface="Times New Roman" panose="02020603050405020304" pitchFamily="18" charset="0"/>
                <a:cs typeface="Times New Roman" panose="02020603050405020304" pitchFamily="18" charset="0"/>
              </a:rPr>
              <a:t> Mg </a:t>
            </a:r>
            <a:r>
              <a:rPr lang="es-ES" sz="2600" dirty="0" err="1">
                <a:latin typeface="Times New Roman" panose="02020603050405020304" pitchFamily="18" charset="0"/>
                <a:cs typeface="Times New Roman" panose="02020603050405020304" pitchFamily="18" charset="0"/>
              </a:rPr>
              <a:t>tác</a:t>
            </a:r>
            <a:r>
              <a:rPr lang="es-ES" sz="2600" dirty="0">
                <a:latin typeface="Times New Roman" panose="02020603050405020304" pitchFamily="18" charset="0"/>
                <a:cs typeface="Times New Roman" panose="02020603050405020304" pitchFamily="18" charset="0"/>
              </a:rPr>
              <a:t> </a:t>
            </a:r>
            <a:r>
              <a:rPr lang="es-ES" sz="2600" dirty="0" err="1">
                <a:latin typeface="Times New Roman" panose="02020603050405020304" pitchFamily="18" charset="0"/>
                <a:cs typeface="Times New Roman" panose="02020603050405020304" pitchFamily="18" charset="0"/>
              </a:rPr>
              <a:t>dụng</a:t>
            </a:r>
            <a:r>
              <a:rPr lang="es-ES" sz="2600" dirty="0">
                <a:latin typeface="Times New Roman" panose="02020603050405020304" pitchFamily="18" charset="0"/>
                <a:cs typeface="Times New Roman" panose="02020603050405020304" pitchFamily="18" charset="0"/>
              </a:rPr>
              <a:t> </a:t>
            </a:r>
            <a:r>
              <a:rPr lang="es-ES" sz="2600" dirty="0" err="1">
                <a:latin typeface="Times New Roman" panose="02020603050405020304" pitchFamily="18" charset="0"/>
                <a:cs typeface="Times New Roman" panose="02020603050405020304" pitchFamily="18" charset="0"/>
              </a:rPr>
              <a:t>với</a:t>
            </a:r>
            <a:r>
              <a:rPr lang="es-ES" sz="2600" dirty="0">
                <a:latin typeface="Times New Roman" panose="02020603050405020304" pitchFamily="18" charset="0"/>
                <a:cs typeface="Times New Roman" panose="02020603050405020304" pitchFamily="18" charset="0"/>
              </a:rPr>
              <a:t> </a:t>
            </a:r>
            <a:r>
              <a:rPr lang="es-ES" sz="2600" dirty="0" err="1">
                <a:latin typeface="Times New Roman" panose="02020603050405020304" pitchFamily="18" charset="0"/>
                <a:cs typeface="Times New Roman" panose="02020603050405020304" pitchFamily="18" charset="0"/>
              </a:rPr>
              <a:t>dung</a:t>
            </a:r>
            <a:r>
              <a:rPr lang="es-ES" sz="2600" dirty="0">
                <a:latin typeface="Times New Roman" panose="02020603050405020304" pitchFamily="18" charset="0"/>
                <a:cs typeface="Times New Roman" panose="02020603050405020304" pitchFamily="18" charset="0"/>
              </a:rPr>
              <a:t> </a:t>
            </a:r>
            <a:r>
              <a:rPr lang="es-ES" sz="2600" dirty="0" err="1">
                <a:latin typeface="Times New Roman" panose="02020603050405020304" pitchFamily="18" charset="0"/>
                <a:cs typeface="Times New Roman" panose="02020603050405020304" pitchFamily="18" charset="0"/>
              </a:rPr>
              <a:t>dịch</a:t>
            </a:r>
            <a:r>
              <a:rPr lang="es-ES" sz="2600" dirty="0">
                <a:latin typeface="Times New Roman" panose="02020603050405020304" pitchFamily="18" charset="0"/>
                <a:cs typeface="Times New Roman" panose="02020603050405020304" pitchFamily="18" charset="0"/>
              </a:rPr>
              <a:t> HNO</a:t>
            </a:r>
            <a:r>
              <a:rPr lang="es-ES" sz="2600" baseline="-25000" dirty="0">
                <a:latin typeface="Times New Roman" panose="02020603050405020304" pitchFamily="18" charset="0"/>
                <a:cs typeface="Times New Roman" panose="02020603050405020304" pitchFamily="18" charset="0"/>
              </a:rPr>
              <a:t>3</a:t>
            </a:r>
            <a:r>
              <a:rPr lang="es-ES" sz="2600" dirty="0">
                <a:latin typeface="Times New Roman" panose="02020603050405020304" pitchFamily="18" charset="0"/>
                <a:cs typeface="Times New Roman" panose="02020603050405020304" pitchFamily="18" charset="0"/>
              </a:rPr>
              <a:t> </a:t>
            </a:r>
            <a:r>
              <a:rPr lang="es-ES" sz="2600" dirty="0" err="1">
                <a:latin typeface="Times New Roman" panose="02020603050405020304" pitchFamily="18" charset="0"/>
                <a:cs typeface="Times New Roman" panose="02020603050405020304" pitchFamily="18" charset="0"/>
              </a:rPr>
              <a:t>dư</a:t>
            </a:r>
            <a:r>
              <a:rPr lang="es-ES" sz="2600" dirty="0">
                <a:latin typeface="Times New Roman" panose="02020603050405020304" pitchFamily="18" charset="0"/>
                <a:cs typeface="Times New Roman" panose="02020603050405020304" pitchFamily="18" charset="0"/>
              </a:rPr>
              <a:t>. </a:t>
            </a:r>
            <a:r>
              <a:rPr lang="pt-BR" sz="2600" dirty="0">
                <a:latin typeface="Times New Roman" panose="02020603050405020304" pitchFamily="18" charset="0"/>
                <a:cs typeface="Times New Roman" panose="02020603050405020304" pitchFamily="18" charset="0"/>
              </a:rPr>
              <a:t>Sau khi phản ứng xảy ra hoàn toàn thu được 0,896 lít khí NO (điều kiện tiêu chuẩn) và dung dịch X. Tính khối lượng muối khan thu được khi làm bay hơi dung dịch X.</a:t>
            </a:r>
            <a:endParaRPr lang="en-US" sz="2600" b="1" dirty="0" smtClean="0">
              <a:latin typeface="Times New Roman" pitchFamily="18" charset="0"/>
              <a:cs typeface="Times New Roman" pitchFamily="18" charset="0"/>
            </a:endParaRPr>
          </a:p>
          <a:p>
            <a:r>
              <a:rPr lang="pt-BR" sz="2600" b="1" u="sng" dirty="0" smtClean="0">
                <a:latin typeface="Times New Roman" panose="02020603050405020304" pitchFamily="18" charset="0"/>
                <a:cs typeface="Times New Roman" panose="02020603050405020304" pitchFamily="18" charset="0"/>
              </a:rPr>
              <a:t>Giải</a:t>
            </a:r>
            <a:r>
              <a:rPr lang="pt-BR" sz="2600" b="1" u="sng" dirty="0">
                <a:latin typeface="Times New Roman" panose="02020603050405020304" pitchFamily="18" charset="0"/>
                <a:cs typeface="Times New Roman" panose="02020603050405020304" pitchFamily="18" charset="0"/>
              </a:rPr>
              <a:t>:</a:t>
            </a:r>
            <a:r>
              <a:rPr lang="pt-BR" sz="2600" u="sng" dirty="0">
                <a:latin typeface="Times New Roman" panose="02020603050405020304" pitchFamily="18" charset="0"/>
                <a:cs typeface="Times New Roman" panose="02020603050405020304" pitchFamily="18" charset="0"/>
              </a:rPr>
              <a:t> </a:t>
            </a:r>
            <a:endParaRPr lang="pt-BR" sz="2600" u="sng" dirty="0" smtClean="0">
              <a:latin typeface="Times New Roman" panose="02020603050405020304" pitchFamily="18" charset="0"/>
              <a:cs typeface="Times New Roman" panose="02020603050405020304" pitchFamily="18" charset="0"/>
            </a:endParaRPr>
          </a:p>
          <a:p>
            <a:endParaRPr lang="pt-BR" sz="2600" u="sng" dirty="0" smtClean="0">
              <a:latin typeface="Times New Roman" panose="02020603050405020304" pitchFamily="18" charset="0"/>
              <a:cs typeface="Times New Roman" panose="02020603050405020304" pitchFamily="18" charset="0"/>
            </a:endParaRPr>
          </a:p>
          <a:p>
            <a:r>
              <a:rPr lang="pt-BR" sz="2600" dirty="0" smtClean="0">
                <a:latin typeface="Times New Roman" panose="02020603050405020304" pitchFamily="18" charset="0"/>
                <a:cs typeface="Times New Roman" panose="02020603050405020304" pitchFamily="18" charset="0"/>
              </a:rPr>
              <a:t>Số mol Mg = m/M = 2,16/24 = 0,09 mol</a:t>
            </a:r>
          </a:p>
          <a:p>
            <a:endParaRPr lang="pt-BR" sz="2600" dirty="0" smtClean="0">
              <a:latin typeface="Times New Roman" panose="02020603050405020304" pitchFamily="18" charset="0"/>
              <a:cs typeface="Times New Roman" panose="02020603050405020304" pitchFamily="18" charset="0"/>
            </a:endParaRPr>
          </a:p>
          <a:p>
            <a:r>
              <a:rPr lang="pt-BR" sz="2600" dirty="0" smtClean="0">
                <a:latin typeface="Times New Roman" panose="02020603050405020304" pitchFamily="18" charset="0"/>
                <a:cs typeface="Times New Roman" panose="02020603050405020304" pitchFamily="18" charset="0"/>
              </a:rPr>
              <a:t>Số mol NO = V/22,4 = 0,896/22,4 =0,04 mol</a:t>
            </a:r>
            <a:endParaRPr lang="pt-BR" sz="2600" dirty="0">
              <a:latin typeface="Times New Roman" panose="02020603050405020304" pitchFamily="18" charset="0"/>
              <a:cs typeface="Times New Roman" panose="02020603050405020304" pitchFamily="18" charset="0"/>
              <a:sym typeface="Wingdings" panose="05000000000000000000" pitchFamily="2" charset="2"/>
            </a:endParaRPr>
          </a:p>
        </p:txBody>
      </p:sp>
    </p:spTree>
    <p:extLst>
      <p:ext uri="{BB962C8B-B14F-4D97-AF65-F5344CB8AC3E}">
        <p14:creationId xmlns:p14="http://schemas.microsoft.com/office/powerpoint/2010/main" val="375451058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3" end="3"/>
                                            </p:txEl>
                                          </p:spTgt>
                                        </p:tgtEl>
                                        <p:attrNameLst>
                                          <p:attrName>style.visibility</p:attrName>
                                        </p:attrNameLst>
                                      </p:cBhvr>
                                      <p:to>
                                        <p:strVal val="visible"/>
                                      </p:to>
                                    </p:set>
                                    <p:anim calcmode="lin" valueType="num">
                                      <p:cBhvr additive="base">
                                        <p:cTn id="7"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5" end="5"/>
                                            </p:txEl>
                                          </p:spTgt>
                                        </p:tgtEl>
                                        <p:attrNameLst>
                                          <p:attrName>style.visibility</p:attrName>
                                        </p:attrNameLst>
                                      </p:cBhvr>
                                      <p:to>
                                        <p:strVal val="visible"/>
                                      </p:to>
                                    </p:set>
                                    <p:anim calcmode="lin" valueType="num">
                                      <p:cBhvr additive="base">
                                        <p:cTn id="11"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228600" y="990600"/>
            <a:ext cx="8686800" cy="4893647"/>
          </a:xfrm>
          <a:prstGeom prst="rect">
            <a:avLst/>
          </a:prstGeom>
          <a:noFill/>
          <a:ln w="9525">
            <a:noFill/>
            <a:miter lim="800000"/>
            <a:headEnd/>
            <a:tailEnd/>
          </a:ln>
        </p:spPr>
        <p:txBody>
          <a:bodyPr wrap="square">
            <a:spAutoFit/>
          </a:bodyPr>
          <a:lstStyle/>
          <a:p>
            <a:r>
              <a:rPr lang="pt-BR" sz="2600" dirty="0" smtClean="0">
                <a:latin typeface="Times New Roman" panose="02020603050405020304" pitchFamily="18" charset="0"/>
                <a:cs typeface="Times New Roman" panose="02020603050405020304" pitchFamily="18" charset="0"/>
              </a:rPr>
              <a:t>3Mg + 8HNO</a:t>
            </a:r>
            <a:r>
              <a:rPr lang="pt-BR" sz="2600" baseline="-25000" dirty="0" smtClean="0">
                <a:latin typeface="Times New Roman" panose="02020603050405020304" pitchFamily="18" charset="0"/>
                <a:cs typeface="Times New Roman" panose="02020603050405020304" pitchFamily="18" charset="0"/>
              </a:rPr>
              <a:t>3 loãng dư</a:t>
            </a:r>
            <a:r>
              <a:rPr lang="pt-BR" sz="2600" dirty="0" smtClean="0">
                <a:latin typeface="Times New Roman" panose="02020603050405020304" pitchFamily="18" charset="0"/>
                <a:cs typeface="Times New Roman" panose="02020603050405020304" pitchFamily="18" charset="0"/>
              </a:rPr>
              <a:t> </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3Mg(NO</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+ 4H</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O  + 2NO</a:t>
            </a:r>
            <a:r>
              <a:rPr lang="pt-BR" sz="2600" baseline="30000" dirty="0" smtClean="0">
                <a:latin typeface="Times New Roman" panose="02020603050405020304" pitchFamily="18" charset="0"/>
                <a:cs typeface="Times New Roman" panose="02020603050405020304" pitchFamily="18" charset="0"/>
                <a:sym typeface="Wingdings" panose="05000000000000000000" pitchFamily="2" charset="2"/>
              </a:rPr>
              <a:t>↑</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(1)</a:t>
            </a:r>
          </a:p>
          <a:p>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0,06                                    0,06                            0,04</a:t>
            </a:r>
          </a:p>
          <a:p>
            <a:endParaRPr lang="pt-BR" sz="2600" dirty="0" smtClean="0">
              <a:latin typeface="Times New Roman" panose="02020603050405020304" pitchFamily="18" charset="0"/>
              <a:cs typeface="Times New Roman" panose="02020603050405020304" pitchFamily="18" charset="0"/>
            </a:endParaRPr>
          </a:p>
          <a:p>
            <a:r>
              <a:rPr lang="pt-BR" sz="2600" dirty="0" smtClean="0">
                <a:latin typeface="Times New Roman" panose="02020603050405020304" pitchFamily="18" charset="0"/>
                <a:cs typeface="Times New Roman" panose="02020603050405020304" pitchFamily="18" charset="0"/>
              </a:rPr>
              <a:t>Ta có số </a:t>
            </a:r>
            <a:r>
              <a:rPr lang="pt-BR" sz="2600" dirty="0">
                <a:latin typeface="Times New Roman" panose="02020603050405020304" pitchFamily="18" charset="0"/>
                <a:cs typeface="Times New Roman" panose="02020603050405020304" pitchFamily="18" charset="0"/>
              </a:rPr>
              <a:t>mol Mg = </a:t>
            </a:r>
            <a:r>
              <a:rPr lang="pt-BR" sz="2600" dirty="0" smtClean="0">
                <a:latin typeface="Times New Roman" panose="02020603050405020304" pitchFamily="18" charset="0"/>
                <a:cs typeface="Times New Roman" panose="02020603050405020304" pitchFamily="18" charset="0"/>
              </a:rPr>
              <a:t>0,09 </a:t>
            </a:r>
            <a:r>
              <a:rPr lang="pt-BR" sz="2600" dirty="0">
                <a:latin typeface="Times New Roman" panose="02020603050405020304" pitchFamily="18" charset="0"/>
                <a:cs typeface="Times New Roman" panose="02020603050405020304" pitchFamily="18" charset="0"/>
              </a:rPr>
              <a:t>mol</a:t>
            </a:r>
          </a:p>
          <a:p>
            <a:r>
              <a:rPr lang="vi-VN" sz="2600" dirty="0" smtClean="0">
                <a:latin typeface="Times New Roman" panose="02020603050405020304" pitchFamily="18" charset="0"/>
                <a:cs typeface="Times New Roman" panose="02020603050405020304" pitchFamily="18" charset="0"/>
                <a:sym typeface="Wingdings" panose="05000000000000000000" pitchFamily="2" charset="2"/>
              </a:rPr>
              <a:t>Vì </a:t>
            </a:r>
            <a:r>
              <a:rPr lang="vi-VN" sz="2600" dirty="0">
                <a:latin typeface="Times New Roman" panose="02020603050405020304" pitchFamily="18" charset="0"/>
                <a:cs typeface="Times New Roman" panose="02020603050405020304" pitchFamily="18" charset="0"/>
                <a:sym typeface="Wingdings" panose="05000000000000000000" pitchFamily="2" charset="2"/>
              </a:rPr>
              <a:t>HNO</a:t>
            </a:r>
            <a:r>
              <a:rPr lang="vi-VN" sz="2600" baseline="-25000" dirty="0">
                <a:latin typeface="Times New Roman" panose="02020603050405020304" pitchFamily="18" charset="0"/>
                <a:cs typeface="Times New Roman" panose="02020603050405020304" pitchFamily="18" charset="0"/>
                <a:sym typeface="Wingdings" panose="05000000000000000000" pitchFamily="2" charset="2"/>
              </a:rPr>
              <a:t>3</a:t>
            </a:r>
            <a:r>
              <a:rPr lang="vi-VN" sz="2600" dirty="0">
                <a:latin typeface="Times New Roman" panose="02020603050405020304" pitchFamily="18" charset="0"/>
                <a:cs typeface="Times New Roman" panose="02020603050405020304" pitchFamily="18" charset="0"/>
                <a:sym typeface="Wingdings" panose="05000000000000000000" pitchFamily="2" charset="2"/>
              </a:rPr>
              <a:t> dư nên Mg </a:t>
            </a:r>
            <a:r>
              <a:rPr lang="en-US" sz="2600" dirty="0" err="1" smtClean="0">
                <a:latin typeface="Times New Roman" panose="02020603050405020304" pitchFamily="18" charset="0"/>
                <a:cs typeface="Times New Roman" panose="02020603050405020304" pitchFamily="18" charset="0"/>
                <a:sym typeface="Wingdings" panose="05000000000000000000" pitchFamily="2" charset="2"/>
              </a:rPr>
              <a:t>phải</a:t>
            </a:r>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 </a:t>
            </a:r>
            <a:r>
              <a:rPr lang="vi-VN" sz="2600" dirty="0" smtClean="0">
                <a:latin typeface="Times New Roman" panose="02020603050405020304" pitchFamily="18" charset="0"/>
                <a:cs typeface="Times New Roman" panose="02020603050405020304" pitchFamily="18" charset="0"/>
                <a:sym typeface="Wingdings" panose="05000000000000000000" pitchFamily="2" charset="2"/>
              </a:rPr>
              <a:t>phản </a:t>
            </a:r>
            <a:r>
              <a:rPr lang="vi-VN" sz="2600" dirty="0">
                <a:latin typeface="Times New Roman" panose="02020603050405020304" pitchFamily="18" charset="0"/>
                <a:cs typeface="Times New Roman" panose="02020603050405020304" pitchFamily="18" charset="0"/>
                <a:sym typeface="Wingdings" panose="05000000000000000000" pitchFamily="2" charset="2"/>
              </a:rPr>
              <a:t>ứng hết </a:t>
            </a:r>
            <a:r>
              <a:rPr lang="en-US" sz="2600" dirty="0" err="1" smtClean="0">
                <a:latin typeface="Times New Roman" panose="02020603050405020304" pitchFamily="18" charset="0"/>
                <a:cs typeface="Times New Roman" panose="02020603050405020304" pitchFamily="18" charset="0"/>
                <a:sym typeface="Wingdings" panose="05000000000000000000" pitchFamily="2" charset="2"/>
              </a:rPr>
              <a:t>theo</a:t>
            </a:r>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600" dirty="0" err="1" smtClean="0">
                <a:latin typeface="Times New Roman" panose="02020603050405020304" pitchFamily="18" charset="0"/>
                <a:cs typeface="Times New Roman" panose="02020603050405020304" pitchFamily="18" charset="0"/>
                <a:sym typeface="Wingdings" panose="05000000000000000000" pitchFamily="2" charset="2"/>
              </a:rPr>
              <a:t>phương</a:t>
            </a:r>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600" dirty="0" err="1" smtClean="0">
                <a:latin typeface="Times New Roman" panose="02020603050405020304" pitchFamily="18" charset="0"/>
                <a:cs typeface="Times New Roman" panose="02020603050405020304" pitchFamily="18" charset="0"/>
                <a:sym typeface="Wingdings" panose="05000000000000000000" pitchFamily="2" charset="2"/>
              </a:rPr>
              <a:t>trình</a:t>
            </a:r>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 (2):</a:t>
            </a:r>
          </a:p>
          <a:p>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Số mol Mg phản ứng = 0,09 – 0,06 = 0,03 mol</a:t>
            </a:r>
          </a:p>
          <a:p>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4Mg </a:t>
            </a:r>
            <a:r>
              <a:rPr lang="pt-BR" sz="2600" dirty="0">
                <a:latin typeface="Times New Roman" panose="02020603050405020304" pitchFamily="18" charset="0"/>
                <a:cs typeface="Times New Roman" panose="02020603050405020304" pitchFamily="18" charset="0"/>
                <a:sym typeface="Wingdings" panose="05000000000000000000" pitchFamily="2" charset="2"/>
              </a:rPr>
              <a:t>+ </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10HNO</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3 </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4Mg(NO</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   NH</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4</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NO</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3  </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3H</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O </a:t>
            </a:r>
            <a:r>
              <a:rPr lang="pt-BR" sz="2600" dirty="0">
                <a:latin typeface="Times New Roman" panose="02020603050405020304" pitchFamily="18" charset="0"/>
                <a:cs typeface="Times New Roman" panose="02020603050405020304" pitchFamily="18" charset="0"/>
                <a:sym typeface="Wingdings" panose="05000000000000000000" pitchFamily="2" charset="2"/>
              </a:rPr>
              <a:t>(2) </a:t>
            </a:r>
            <a:endParaRPr lang="en-US" sz="26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0,03                             0,03                0,0075</a:t>
            </a:r>
          </a:p>
          <a:p>
            <a:endParaRPr lang="en-US" sz="2600" dirty="0">
              <a:latin typeface="Times New Roman" panose="02020603050405020304" pitchFamily="18" charset="0"/>
              <a:cs typeface="Times New Roman" panose="02020603050405020304" pitchFamily="18" charset="0"/>
              <a:sym typeface="Wingdings" panose="05000000000000000000" pitchFamily="2" charset="2"/>
            </a:endParaRPr>
          </a:p>
          <a:p>
            <a:r>
              <a:rPr lang="pt-BR" sz="2600" dirty="0" smtClean="0">
                <a:latin typeface="Times New Roman" panose="02020603050405020304" pitchFamily="18" charset="0"/>
                <a:cs typeface="Times New Roman" panose="02020603050405020304" pitchFamily="18" charset="0"/>
              </a:rPr>
              <a:t>Khối lượng </a:t>
            </a:r>
            <a:r>
              <a:rPr lang="pt-BR" sz="2600" dirty="0">
                <a:latin typeface="Times New Roman" panose="02020603050405020304" pitchFamily="18" charset="0"/>
                <a:cs typeface="Times New Roman" panose="02020603050405020304" pitchFamily="18" charset="0"/>
              </a:rPr>
              <a:t>muối </a:t>
            </a:r>
            <a:r>
              <a:rPr lang="pt-BR" sz="2600" dirty="0" smtClean="0">
                <a:latin typeface="Times New Roman" panose="02020603050405020304" pitchFamily="18" charset="0"/>
                <a:cs typeface="Times New Roman" panose="02020603050405020304" pitchFamily="18" charset="0"/>
              </a:rPr>
              <a:t>khan = m</a:t>
            </a:r>
            <a:r>
              <a:rPr lang="pt-BR" sz="2600" dirty="0">
                <a:latin typeface="Times New Roman" panose="02020603050405020304" pitchFamily="18" charset="0"/>
                <a:cs typeface="Times New Roman" panose="02020603050405020304" pitchFamily="18" charset="0"/>
                <a:sym typeface="Wingdings" panose="05000000000000000000" pitchFamily="2" charset="2"/>
              </a:rPr>
              <a:t>Mg(NO</a:t>
            </a:r>
            <a:r>
              <a:rPr lang="pt-BR" sz="2600" baseline="-25000" dirty="0">
                <a:latin typeface="Times New Roman" panose="02020603050405020304" pitchFamily="18" charset="0"/>
                <a:cs typeface="Times New Roman" panose="02020603050405020304" pitchFamily="18" charset="0"/>
                <a:sym typeface="Wingdings" panose="05000000000000000000" pitchFamily="2" charset="2"/>
              </a:rPr>
              <a:t>3</a:t>
            </a:r>
            <a:r>
              <a:rPr lang="pt-BR" sz="2600" dirty="0">
                <a:latin typeface="Times New Roman" panose="02020603050405020304" pitchFamily="18" charset="0"/>
                <a:cs typeface="Times New Roman" panose="02020603050405020304" pitchFamily="18" charset="0"/>
                <a:sym typeface="Wingdings" panose="05000000000000000000" pitchFamily="2" charset="2"/>
              </a:rPr>
              <a:t>)</a:t>
            </a:r>
            <a:r>
              <a:rPr lang="pt-BR" sz="26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pt-BR" sz="2600" dirty="0">
                <a:latin typeface="Times New Roman" panose="02020603050405020304" pitchFamily="18" charset="0"/>
                <a:cs typeface="Times New Roman" panose="02020603050405020304" pitchFamily="18" charset="0"/>
                <a:sym typeface="Wingdings" panose="05000000000000000000" pitchFamily="2" charset="2"/>
              </a:rPr>
              <a:t> </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mNH</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4</a:t>
            </a:r>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NO</a:t>
            </a:r>
            <a:r>
              <a:rPr lang="pt-BR" sz="26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endParaRPr lang="en-US" sz="2600" dirty="0" smtClean="0">
              <a:latin typeface="Times New Roman" panose="02020603050405020304" pitchFamily="18" charset="0"/>
              <a:cs typeface="Times New Roman" panose="02020603050405020304" pitchFamily="18" charset="0"/>
              <a:sym typeface="Wingdings" panose="05000000000000000000" pitchFamily="2" charset="2"/>
            </a:endParaRPr>
          </a:p>
          <a:p>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                                     = </a:t>
            </a:r>
            <a:r>
              <a:rPr lang="en-US" sz="2600" dirty="0" err="1" smtClean="0">
                <a:latin typeface="Times New Roman" panose="02020603050405020304" pitchFamily="18" charset="0"/>
                <a:cs typeface="Times New Roman" panose="02020603050405020304" pitchFamily="18" charset="0"/>
                <a:sym typeface="Wingdings" panose="05000000000000000000" pitchFamily="2" charset="2"/>
              </a:rPr>
              <a:t>n.M</a:t>
            </a:r>
            <a:r>
              <a:rPr lang="en-US" sz="2600" dirty="0" smtClean="0">
                <a:latin typeface="Times New Roman" panose="02020603050405020304" pitchFamily="18" charset="0"/>
                <a:cs typeface="Times New Roman" panose="02020603050405020304" pitchFamily="18" charset="0"/>
                <a:sym typeface="Wingdings" panose="05000000000000000000" pitchFamily="2" charset="2"/>
              </a:rPr>
              <a:t>               +   </a:t>
            </a:r>
            <a:r>
              <a:rPr lang="en-US" sz="2600" dirty="0" err="1" smtClean="0">
                <a:latin typeface="Times New Roman" panose="02020603050405020304" pitchFamily="18" charset="0"/>
                <a:cs typeface="Times New Roman" panose="02020603050405020304" pitchFamily="18" charset="0"/>
                <a:sym typeface="Wingdings" panose="05000000000000000000" pitchFamily="2" charset="2"/>
              </a:rPr>
              <a:t>n.M</a:t>
            </a:r>
            <a:endParaRPr lang="en-US" sz="2600" dirty="0">
              <a:latin typeface="Times New Roman" panose="02020603050405020304" pitchFamily="18" charset="0"/>
              <a:cs typeface="Times New Roman" panose="02020603050405020304" pitchFamily="18" charset="0"/>
              <a:sym typeface="Wingdings" panose="05000000000000000000" pitchFamily="2" charset="2"/>
            </a:endParaRPr>
          </a:p>
          <a:p>
            <a:r>
              <a:rPr lang="pt-BR" sz="2600" dirty="0" smtClean="0">
                <a:latin typeface="Times New Roman" panose="02020603050405020304" pitchFamily="18" charset="0"/>
                <a:cs typeface="Times New Roman" panose="02020603050405020304" pitchFamily="18" charset="0"/>
                <a:sym typeface="Wingdings" panose="05000000000000000000" pitchFamily="2" charset="2"/>
              </a:rPr>
              <a:t>                                     = 0,09.148        +  0,0075.80 = 13,92 g</a:t>
            </a:r>
            <a:endParaRPr lang="pt-BR" sz="2600" dirty="0">
              <a:latin typeface="Times New Roman" panose="02020603050405020304" pitchFamily="18" charset="0"/>
              <a:cs typeface="Times New Roman" panose="02020603050405020304" pitchFamily="18" charset="0"/>
              <a:sym typeface="Wingdings" panose="05000000000000000000" pitchFamily="2" charset="2"/>
            </a:endParaRPr>
          </a:p>
        </p:txBody>
      </p:sp>
      <p:cxnSp>
        <p:nvCxnSpPr>
          <p:cNvPr id="12" name="Straight Arrow Connector 11"/>
          <p:cNvCxnSpPr/>
          <p:nvPr/>
        </p:nvCxnSpPr>
        <p:spPr>
          <a:xfrm>
            <a:off x="1143000" y="1676400"/>
            <a:ext cx="2667000" cy="0"/>
          </a:xfrm>
          <a:prstGeom prst="straightConnector1">
            <a:avLst/>
          </a:prstGeom>
          <a:ln>
            <a:headEnd type="arrow" w="med" len="med"/>
            <a:tailEnd type="none" w="med" len="med"/>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4724400" y="1676400"/>
            <a:ext cx="1905000" cy="0"/>
          </a:xfrm>
          <a:prstGeom prst="straightConnector1">
            <a:avLst/>
          </a:prstGeom>
          <a:ln>
            <a:headEnd type="arrow" w="med" len="med"/>
            <a:tailEnd type="none" w="med" len="med"/>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1066639" y="4038600"/>
            <a:ext cx="1600200" cy="0"/>
          </a:xfrm>
          <a:prstGeom prst="straightConnector1">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3962400" y="4038600"/>
            <a:ext cx="914400" cy="0"/>
          </a:xfrm>
          <a:prstGeom prst="straightConnector1">
            <a:avLst/>
          </a:prstGeom>
          <a:ln>
            <a:headEnd type="none" w="med" len="med"/>
            <a:tailEnd type="arrow"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02532054"/>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anim calcmode="lin" valueType="num">
                                      <p:cBhvr additive="base">
                                        <p:cTn id="11" dur="500" fill="hold"/>
                                        <p:tgtEl>
                                          <p:spTgt spid="22">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1" end="1"/>
                                            </p:txEl>
                                          </p:spTgt>
                                        </p:tgtEl>
                                        <p:attrNameLst>
                                          <p:attrName>ppt_y</p:attrName>
                                        </p:attrNameLst>
                                      </p:cBhvr>
                                      <p:tavLst>
                                        <p:tav tm="0">
                                          <p:val>
                                            <p:strVal val="1+#ppt_h/2"/>
                                          </p:val>
                                        </p:tav>
                                        <p:tav tm="100000">
                                          <p:val>
                                            <p:strVal val="#ppt_y"/>
                                          </p:val>
                                        </p:tav>
                                      </p:tavLst>
                                    </p:anim>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
                                            <p:txEl>
                                              <p:pRg st="3" end="3"/>
                                            </p:txEl>
                                          </p:spTgt>
                                        </p:tgtEl>
                                        <p:attrNameLst>
                                          <p:attrName>style.visibility</p:attrName>
                                        </p:attrNameLst>
                                      </p:cBhvr>
                                      <p:to>
                                        <p:strVal val="visible"/>
                                      </p:to>
                                    </p:set>
                                    <p:anim calcmode="lin" valueType="num">
                                      <p:cBhvr additive="base">
                                        <p:cTn id="21"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
                                            <p:txEl>
                                              <p:pRg st="4" end="4"/>
                                            </p:txEl>
                                          </p:spTgt>
                                        </p:tgtEl>
                                        <p:attrNameLst>
                                          <p:attrName>style.visibility</p:attrName>
                                        </p:attrNameLst>
                                      </p:cBhvr>
                                      <p:to>
                                        <p:strVal val="visible"/>
                                      </p:to>
                                    </p:set>
                                    <p:anim calcmode="lin" valueType="num">
                                      <p:cBhvr additive="base">
                                        <p:cTn id="25"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2">
                                            <p:txEl>
                                              <p:pRg st="5" end="5"/>
                                            </p:txEl>
                                          </p:spTgt>
                                        </p:tgtEl>
                                        <p:attrNameLst>
                                          <p:attrName>style.visibility</p:attrName>
                                        </p:attrNameLst>
                                      </p:cBhvr>
                                      <p:to>
                                        <p:strVal val="visible"/>
                                      </p:to>
                                    </p:set>
                                    <p:anim calcmode="lin" valueType="num">
                                      <p:cBhvr additive="base">
                                        <p:cTn id="29"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2">
                                            <p:txEl>
                                              <p:pRg st="6" end="6"/>
                                            </p:txEl>
                                          </p:spTgt>
                                        </p:tgtEl>
                                        <p:attrNameLst>
                                          <p:attrName>style.visibility</p:attrName>
                                        </p:attrNameLst>
                                      </p:cBhvr>
                                      <p:to>
                                        <p:strVal val="visible"/>
                                      </p:to>
                                    </p:set>
                                    <p:anim calcmode="lin" valueType="num">
                                      <p:cBhvr additive="base">
                                        <p:cTn id="33"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xEl>
                                              <p:pRg st="7" end="7"/>
                                            </p:txEl>
                                          </p:spTgt>
                                        </p:tgtEl>
                                        <p:attrNameLst>
                                          <p:attrName>style.visibility</p:attrName>
                                        </p:attrNameLst>
                                      </p:cBhvr>
                                      <p:to>
                                        <p:strVal val="visible"/>
                                      </p:to>
                                    </p:set>
                                    <p:anim calcmode="lin" valueType="num">
                                      <p:cBhvr additive="base">
                                        <p:cTn id="39"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2">
                                            <p:txEl>
                                              <p:pRg st="7" end="7"/>
                                            </p:txEl>
                                          </p:spTgt>
                                        </p:tgtEl>
                                        <p:attrNameLst>
                                          <p:attrName>ppt_y</p:attrName>
                                        </p:attrNameLst>
                                      </p:cBhvr>
                                      <p:tavLst>
                                        <p:tav tm="0">
                                          <p:val>
                                            <p:strVal val="1+#ppt_h/2"/>
                                          </p:val>
                                        </p:tav>
                                        <p:tav tm="100000">
                                          <p:val>
                                            <p:strVal val="#ppt_y"/>
                                          </p:val>
                                        </p:tav>
                                      </p:tavLst>
                                    </p:anim>
                                  </p:childTnLst>
                                </p:cTn>
                              </p:par>
                              <p:par>
                                <p:cTn id="41" presetID="1" presetClass="entr" presetSubtype="0"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2">
                                            <p:txEl>
                                              <p:pRg st="9" end="9"/>
                                            </p:txEl>
                                          </p:spTgt>
                                        </p:tgtEl>
                                        <p:attrNameLst>
                                          <p:attrName>style.visibility</p:attrName>
                                        </p:attrNameLst>
                                      </p:cBhvr>
                                      <p:to>
                                        <p:strVal val="visible"/>
                                      </p:to>
                                    </p:set>
                                    <p:animEffect transition="in" filter="fade">
                                      <p:cBhvr>
                                        <p:cTn id="49" dur="1000"/>
                                        <p:tgtEl>
                                          <p:spTgt spid="22">
                                            <p:txEl>
                                              <p:pRg st="9" end="9"/>
                                            </p:txEl>
                                          </p:spTgt>
                                        </p:tgtEl>
                                      </p:cBhvr>
                                    </p:animEffect>
                                    <p:anim calcmode="lin" valueType="num">
                                      <p:cBhvr>
                                        <p:cTn id="50" dur="1000" fill="hold"/>
                                        <p:tgtEl>
                                          <p:spTgt spid="22">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22">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2">
                                            <p:txEl>
                                              <p:pRg st="10" end="10"/>
                                            </p:txEl>
                                          </p:spTgt>
                                        </p:tgtEl>
                                        <p:attrNameLst>
                                          <p:attrName>style.visibility</p:attrName>
                                        </p:attrNameLst>
                                      </p:cBhvr>
                                      <p:to>
                                        <p:strVal val="visible"/>
                                      </p:to>
                                    </p:set>
                                    <p:animEffect transition="in" filter="fade">
                                      <p:cBhvr>
                                        <p:cTn id="54" dur="1000"/>
                                        <p:tgtEl>
                                          <p:spTgt spid="22">
                                            <p:txEl>
                                              <p:pRg st="10" end="10"/>
                                            </p:txEl>
                                          </p:spTgt>
                                        </p:tgtEl>
                                      </p:cBhvr>
                                    </p:animEffect>
                                    <p:anim calcmode="lin" valueType="num">
                                      <p:cBhvr>
                                        <p:cTn id="55" dur="1000" fill="hold"/>
                                        <p:tgtEl>
                                          <p:spTgt spid="22">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22">
                                            <p:txEl>
                                              <p:pRg st="10" end="10"/>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2">
                                            <p:txEl>
                                              <p:pRg st="11" end="11"/>
                                            </p:txEl>
                                          </p:spTgt>
                                        </p:tgtEl>
                                        <p:attrNameLst>
                                          <p:attrName>style.visibility</p:attrName>
                                        </p:attrNameLst>
                                      </p:cBhvr>
                                      <p:to>
                                        <p:strVal val="visible"/>
                                      </p:to>
                                    </p:set>
                                    <p:animEffect transition="in" filter="fade">
                                      <p:cBhvr>
                                        <p:cTn id="59" dur="1000"/>
                                        <p:tgtEl>
                                          <p:spTgt spid="22">
                                            <p:txEl>
                                              <p:pRg st="11" end="11"/>
                                            </p:txEl>
                                          </p:spTgt>
                                        </p:tgtEl>
                                      </p:cBhvr>
                                    </p:animEffect>
                                    <p:anim calcmode="lin" valueType="num">
                                      <p:cBhvr>
                                        <p:cTn id="60" dur="1000" fill="hold"/>
                                        <p:tgtEl>
                                          <p:spTgt spid="22">
                                            <p:txEl>
                                              <p:pRg st="11" end="11"/>
                                            </p:txEl>
                                          </p:spTgt>
                                        </p:tgtEl>
                                        <p:attrNameLst>
                                          <p:attrName>ppt_x</p:attrName>
                                        </p:attrNameLst>
                                      </p:cBhvr>
                                      <p:tavLst>
                                        <p:tav tm="0">
                                          <p:val>
                                            <p:strVal val="#ppt_x"/>
                                          </p:val>
                                        </p:tav>
                                        <p:tav tm="100000">
                                          <p:val>
                                            <p:strVal val="#ppt_x"/>
                                          </p:val>
                                        </p:tav>
                                      </p:tavLst>
                                    </p:anim>
                                    <p:anim calcmode="lin" valueType="num">
                                      <p:cBhvr>
                                        <p:cTn id="61" dur="1000" fill="hold"/>
                                        <p:tgtEl>
                                          <p:spTgt spid="22">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52400" y="953631"/>
                <a:ext cx="8915400" cy="5752793"/>
              </a:xfrm>
              <a:prstGeom prst="rect">
                <a:avLst/>
              </a:prstGeom>
              <a:noFill/>
              <a:ln w="9525">
                <a:noFill/>
                <a:miter lim="800000"/>
                <a:headEnd/>
                <a:tailEnd/>
              </a:ln>
            </p:spPr>
            <p:txBody>
              <a:bodyPr wrap="square">
                <a:spAutoFit/>
              </a:bodyPr>
              <a:lstStyle/>
              <a:p>
                <a:r>
                  <a:rPr lang="en-US" sz="2800" b="1" dirty="0" smtClean="0">
                    <a:latin typeface="Times New Roman" pitchFamily="18" charset="0"/>
                    <a:cs typeface="Times New Roman" pitchFamily="18" charset="0"/>
                  </a:rPr>
                  <a:t>Bài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tập</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3: </a:t>
                </a:r>
                <a:r>
                  <a:rPr lang="es-ES" sz="2800" dirty="0" err="1">
                    <a:latin typeface="Times New Roman" panose="02020603050405020304" pitchFamily="18" charset="0"/>
                    <a:cs typeface="Times New Roman" panose="02020603050405020304" pitchFamily="18" charset="0"/>
                  </a:rPr>
                  <a:t>Cho</a:t>
                </a:r>
                <a:r>
                  <a:rPr lang="es-ES" sz="2800" dirty="0">
                    <a:latin typeface="Times New Roman" panose="02020603050405020304" pitchFamily="18" charset="0"/>
                    <a:cs typeface="Times New Roman" panose="02020603050405020304" pitchFamily="18" charset="0"/>
                  </a:rPr>
                  <a:t> 10 </a:t>
                </a:r>
                <a:r>
                  <a:rPr lang="es-ES" sz="2800" dirty="0" err="1">
                    <a:latin typeface="Times New Roman" panose="02020603050405020304" pitchFamily="18" charset="0"/>
                    <a:cs typeface="Times New Roman" panose="02020603050405020304" pitchFamily="18" charset="0"/>
                  </a:rPr>
                  <a:t>gam</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một</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kim</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loại</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kiềm</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thổ</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tác</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dụng</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với</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nước</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thu</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được</a:t>
                </a:r>
                <a:r>
                  <a:rPr lang="es-ES" sz="2800" dirty="0">
                    <a:latin typeface="Times New Roman" panose="02020603050405020304" pitchFamily="18" charset="0"/>
                    <a:cs typeface="Times New Roman" panose="02020603050405020304" pitchFamily="18" charset="0"/>
                  </a:rPr>
                  <a:t> 6,11 </a:t>
                </a:r>
                <a:r>
                  <a:rPr lang="es-ES" sz="2800" dirty="0" err="1">
                    <a:latin typeface="Times New Roman" panose="02020603050405020304" pitchFamily="18" charset="0"/>
                    <a:cs typeface="Times New Roman" panose="02020603050405020304" pitchFamily="18" charset="0"/>
                  </a:rPr>
                  <a:t>lit</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khí</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hidro</a:t>
                </a:r>
                <a:r>
                  <a:rPr lang="es-ES" sz="2800" dirty="0">
                    <a:latin typeface="Times New Roman" panose="02020603050405020304" pitchFamily="18" charset="0"/>
                    <a:cs typeface="Times New Roman" panose="02020603050405020304" pitchFamily="18" charset="0"/>
                  </a:rPr>
                  <a:t> (25</a:t>
                </a:r>
                <a:r>
                  <a:rPr lang="es-ES" sz="2800" baseline="30000" dirty="0">
                    <a:latin typeface="Times New Roman" panose="02020603050405020304" pitchFamily="18" charset="0"/>
                    <a:cs typeface="Times New Roman" panose="02020603050405020304" pitchFamily="18" charset="0"/>
                  </a:rPr>
                  <a:t>o</a:t>
                </a:r>
                <a:r>
                  <a:rPr lang="es-ES" sz="2800" dirty="0">
                    <a:latin typeface="Times New Roman" panose="02020603050405020304" pitchFamily="18" charset="0"/>
                    <a:cs typeface="Times New Roman" panose="02020603050405020304" pitchFamily="18" charset="0"/>
                  </a:rPr>
                  <a:t>C </a:t>
                </a:r>
                <a:r>
                  <a:rPr lang="es-ES" sz="2800" dirty="0" err="1">
                    <a:latin typeface="Times New Roman" panose="02020603050405020304" pitchFamily="18" charset="0"/>
                    <a:cs typeface="Times New Roman" panose="02020603050405020304" pitchFamily="18" charset="0"/>
                  </a:rPr>
                  <a:t>và</a:t>
                </a:r>
                <a:r>
                  <a:rPr lang="es-ES" sz="2800" dirty="0">
                    <a:latin typeface="Times New Roman" panose="02020603050405020304" pitchFamily="18" charset="0"/>
                    <a:cs typeface="Times New Roman" panose="02020603050405020304" pitchFamily="18" charset="0"/>
                  </a:rPr>
                  <a:t> 1 atm). </a:t>
                </a:r>
                <a:r>
                  <a:rPr lang="es-ES" sz="2800" dirty="0" err="1">
                    <a:latin typeface="Times New Roman" panose="02020603050405020304" pitchFamily="18" charset="0"/>
                    <a:cs typeface="Times New Roman" panose="02020603050405020304" pitchFamily="18" charset="0"/>
                  </a:rPr>
                  <a:t>Xác</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định</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tên</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của</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kim</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loại</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đã</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dùng</a:t>
                </a:r>
                <a:r>
                  <a:rPr lang="es-ES"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Số mol khí 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a:t>
                </a:r>
                <a14:m>
                  <m:oMath xmlns:m="http://schemas.openxmlformats.org/officeDocument/2006/math">
                    <m:f>
                      <m:fPr>
                        <m:ctrlPr>
                          <a:rPr lang="pt-BR" sz="2800" i="1" dirty="0" smtClean="0">
                            <a:latin typeface="Cambria Math" panose="02040503050406030204" pitchFamily="18" charset="0"/>
                            <a:cs typeface="Times New Roman" panose="02020603050405020304" pitchFamily="18" charset="0"/>
                          </a:rPr>
                        </m:ctrlPr>
                      </m:fPr>
                      <m:num>
                        <m:r>
                          <a:rPr lang="en-US" sz="2800" b="0" i="1" dirty="0" smtClean="0">
                            <a:latin typeface="Cambria Math" panose="02040503050406030204" pitchFamily="18" charset="0"/>
                            <a:cs typeface="Times New Roman" panose="02020603050405020304" pitchFamily="18" charset="0"/>
                          </a:rPr>
                          <m:t>𝑃𝑉</m:t>
                        </m:r>
                      </m:num>
                      <m:den>
                        <m:r>
                          <a:rPr lang="en-US" sz="2800" b="0" i="1" dirty="0" smtClean="0">
                            <a:latin typeface="Cambria Math" panose="02040503050406030204" pitchFamily="18" charset="0"/>
                            <a:cs typeface="Times New Roman" panose="02020603050405020304" pitchFamily="18" charset="0"/>
                          </a:rPr>
                          <m:t>𝑅𝑇</m:t>
                        </m:r>
                      </m:den>
                    </m:f>
                  </m:oMath>
                </a14:m>
                <a:r>
                  <a:rPr lang="pt-BR" sz="2800" dirty="0" smtClean="0">
                    <a:latin typeface="Times New Roman" panose="02020603050405020304" pitchFamily="18" charset="0"/>
                    <a:cs typeface="Times New Roman" panose="02020603050405020304" pitchFamily="18" charset="0"/>
                  </a:rPr>
                  <a:t> = </a:t>
                </a:r>
                <a14:m>
                  <m:oMath xmlns:m="http://schemas.openxmlformats.org/officeDocument/2006/math">
                    <m:f>
                      <m:fPr>
                        <m:ctrlPr>
                          <a:rPr lang="pt-BR" sz="280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1 .  6,11</m:t>
                        </m:r>
                      </m:num>
                      <m:den>
                        <m:f>
                          <m:fPr>
                            <m:ctrlPr>
                              <a:rPr lang="en-US" sz="2800" b="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22,4</m:t>
                            </m:r>
                          </m:num>
                          <m:den>
                            <m:r>
                              <a:rPr lang="en-US" sz="2800" b="0" i="1" smtClean="0">
                                <a:latin typeface="Cambria Math" panose="02040503050406030204" pitchFamily="18" charset="0"/>
                                <a:cs typeface="Times New Roman" panose="02020603050405020304" pitchFamily="18" charset="0"/>
                              </a:rPr>
                              <m:t>273</m:t>
                            </m:r>
                          </m:den>
                        </m:f>
                        <m:r>
                          <a:rPr lang="en-US" sz="2800" b="0" i="1" smtClean="0">
                            <a:latin typeface="Cambria Math" panose="02040503050406030204" pitchFamily="18" charset="0"/>
                            <a:cs typeface="Times New Roman" panose="02020603050405020304" pitchFamily="18" charset="0"/>
                          </a:rPr>
                          <m:t> .  (273+25)</m:t>
                        </m:r>
                      </m:den>
                    </m:f>
                  </m:oMath>
                </a14:m>
                <a:r>
                  <a:rPr lang="pt-BR" sz="2800" dirty="0" smtClean="0">
                    <a:latin typeface="Times New Roman" panose="02020603050405020304" pitchFamily="18" charset="0"/>
                    <a:cs typeface="Times New Roman" panose="02020603050405020304" pitchFamily="18" charset="0"/>
                  </a:rPr>
                  <a:t> ≈  0,25 mol</a:t>
                </a:r>
              </a:p>
              <a:p>
                <a:r>
                  <a:rPr lang="pt-BR" sz="2800" dirty="0" smtClean="0">
                    <a:latin typeface="Times New Roman" panose="02020603050405020304" pitchFamily="18" charset="0"/>
                    <a:cs typeface="Times New Roman" panose="02020603050405020304" pitchFamily="18" charset="0"/>
                  </a:rPr>
                  <a:t>Gọi X là kim loại kiềm thổ cần tìm.</a:t>
                </a:r>
              </a:p>
              <a:p>
                <a:r>
                  <a:rPr lang="pt-BR" sz="2800" dirty="0" smtClean="0">
                    <a:latin typeface="Times New Roman" panose="02020603050405020304" pitchFamily="18" charset="0"/>
                    <a:cs typeface="Times New Roman" panose="02020603050405020304" pitchFamily="18" charset="0"/>
                  </a:rPr>
                  <a:t>X   +  2H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O  </a:t>
                </a:r>
                <a14:m>
                  <m:oMath xmlns:m="http://schemas.openxmlformats.org/officeDocument/2006/math">
                    <m:groupChr>
                      <m:groupChrPr>
                        <m:chr m:val="→"/>
                        <m:vertJc m:val="bot"/>
                        <m:ctrlPr>
                          <a:rPr lang="pt-BR" sz="2800" i="1" smtClean="0">
                            <a:latin typeface="Cambria Math" panose="02040503050406030204" pitchFamily="18" charset="0"/>
                            <a:cs typeface="Times New Roman" panose="02020603050405020304" pitchFamily="18" charset="0"/>
                          </a:rPr>
                        </m:ctrlPr>
                      </m:groupChrPr>
                      <m:e>
                        <m:r>
                          <m:rPr>
                            <m:brk m:alnAt="2"/>
                          </m:rPr>
                          <a:rPr lang="en-US" sz="2800" b="0" i="1"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𝑡𝑜</m:t>
                        </m:r>
                        <m:r>
                          <a:rPr lang="en-US" sz="2800" b="0" i="1" baseline="30000" smtClean="0">
                            <a:latin typeface="Cambria Math" panose="02040503050406030204" pitchFamily="18" charset="0"/>
                            <a:cs typeface="Times New Roman" panose="02020603050405020304" pitchFamily="18" charset="0"/>
                          </a:rPr>
                          <m:t>    </m:t>
                        </m:r>
                      </m:e>
                    </m:groupChr>
                  </m:oMath>
                </a14:m>
                <a:r>
                  <a:rPr lang="pt-BR" sz="2800" dirty="0" smtClean="0">
                    <a:latin typeface="Times New Roman" panose="02020603050405020304" pitchFamily="18" charset="0"/>
                    <a:cs typeface="Times New Roman" panose="02020603050405020304" pitchFamily="18" charset="0"/>
                  </a:rPr>
                  <a:t>  X(OH)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H</a:t>
                </a:r>
                <a:r>
                  <a:rPr lang="pt-BR" sz="2800" baseline="-25000" dirty="0" smtClean="0">
                    <a:latin typeface="Times New Roman" panose="02020603050405020304" pitchFamily="18" charset="0"/>
                    <a:cs typeface="Times New Roman" panose="02020603050405020304" pitchFamily="18" charset="0"/>
                  </a:rPr>
                  <a:t>2</a:t>
                </a:r>
                <a:r>
                  <a:rPr lang="pt-BR" sz="2800" baseline="30000" dirty="0" smtClean="0">
                    <a:latin typeface="Times New Roman" panose="02020603050405020304" pitchFamily="18" charset="0"/>
                    <a:cs typeface="Times New Roman" panose="02020603050405020304" pitchFamily="18" charset="0"/>
                  </a:rPr>
                  <a:t>↑</a:t>
                </a:r>
                <a:endParaRPr lang="pt-BR" sz="2800" baseline="300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0,25                                          0,25</a:t>
                </a:r>
              </a:p>
              <a:p>
                <a:endParaRPr lang="pt-BR"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Ta có M</a:t>
                </a:r>
                <a:r>
                  <a:rPr lang="pt-BR" sz="2800" baseline="-25000" dirty="0" smtClean="0">
                    <a:latin typeface="Times New Roman" panose="02020603050405020304" pitchFamily="18" charset="0"/>
                    <a:cs typeface="Times New Roman" panose="02020603050405020304" pitchFamily="18" charset="0"/>
                  </a:rPr>
                  <a:t>X</a:t>
                </a:r>
                <a:r>
                  <a:rPr lang="pt-BR" sz="2800" dirty="0" smtClean="0">
                    <a:latin typeface="Times New Roman" panose="02020603050405020304" pitchFamily="18" charset="0"/>
                    <a:cs typeface="Times New Roman" panose="02020603050405020304" pitchFamily="18" charset="0"/>
                  </a:rPr>
                  <a:t> = m/n = 10/0,25 = 40</a:t>
                </a:r>
              </a:p>
              <a:p>
                <a:r>
                  <a:rPr lang="pt-BR" sz="2800" dirty="0" smtClean="0">
                    <a:latin typeface="Times New Roman" panose="02020603050405020304" pitchFamily="18" charset="0"/>
                    <a:cs typeface="Times New Roman" panose="02020603050405020304" pitchFamily="18" charset="0"/>
                  </a:rPr>
                  <a:t>Vậy X là: Ca</a:t>
                </a:r>
                <a:endParaRPr lang="pt-BR" sz="2800" dirty="0">
                  <a:latin typeface="Times New Roman" panose="02020603050405020304" pitchFamily="18" charset="0"/>
                  <a:cs typeface="Times New Roman" panose="02020603050405020304" pitchFamily="18" charset="0"/>
                </a:endParaRPr>
              </a:p>
              <a:p>
                <a:endParaRPr lang="pt-BR" sz="2800" dirty="0" smtClean="0">
                  <a:latin typeface="Times New Roman" panose="02020603050405020304" pitchFamily="18" charset="0"/>
                  <a:cs typeface="Times New Roman" panose="02020603050405020304" pitchFamily="18" charset="0"/>
                </a:endParaRPr>
              </a:p>
            </p:txBody>
          </p:sp>
        </mc:Choice>
        <mc:Fallback xmlns="">
          <p:sp>
            <p:nvSpPr>
              <p:cNvPr id="22" name="TextBox 13">
                <a:extLst>
                  <a:ext uri="{FF2B5EF4-FFF2-40B4-BE49-F238E27FC236}">
                    <a16:creationId xmlns:a16="http://schemas.microsoft.com/office/drawing/2014/main" id="{82CF146D-4140-4D0A-9D40-B83223A1394F}"/>
                  </a:ext>
                </a:extLst>
              </p:cNvPr>
              <p:cNvSpPr txBox="1">
                <a:spLocks noRot="1" noChangeAspect="1" noMove="1" noResize="1" noEditPoints="1" noAdjustHandles="1" noChangeArrowheads="1" noChangeShapeType="1" noTextEdit="1"/>
              </p:cNvSpPr>
              <p:nvPr/>
            </p:nvSpPr>
            <p:spPr bwMode="auto">
              <a:xfrm>
                <a:off x="152400" y="953631"/>
                <a:ext cx="8915400" cy="5752793"/>
              </a:xfrm>
              <a:prstGeom prst="rect">
                <a:avLst/>
              </a:prstGeom>
              <a:blipFill>
                <a:blip r:embed="rId5"/>
                <a:stretch>
                  <a:fillRect l="-1367" t="-1059"/>
                </a:stretch>
              </a:blipFill>
              <a:ln w="9525">
                <a:noFill/>
                <a:miter lim="800000"/>
                <a:headEnd/>
                <a:tailEnd/>
              </a:ln>
            </p:spPr>
            <p:txBody>
              <a:bodyPr/>
              <a:lstStyle/>
              <a:p>
                <a:r>
                  <a:rPr lang="en-US">
                    <a:noFill/>
                  </a:rPr>
                  <a:t> </a:t>
                </a:r>
              </a:p>
            </p:txBody>
          </p:sp>
        </mc:Fallback>
      </mc:AlternateContent>
      <p:cxnSp>
        <p:nvCxnSpPr>
          <p:cNvPr id="3" name="Straight Arrow Connector 2"/>
          <p:cNvCxnSpPr/>
          <p:nvPr/>
        </p:nvCxnSpPr>
        <p:spPr>
          <a:xfrm flipH="1">
            <a:off x="990600" y="4724400"/>
            <a:ext cx="35052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0885415"/>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xEl>
                                              <p:pRg st="5" end="5"/>
                                            </p:txEl>
                                          </p:spTgt>
                                        </p:tgtEl>
                                        <p:attrNameLst>
                                          <p:attrName>style.visibility</p:attrName>
                                        </p:attrNameLst>
                                      </p:cBhvr>
                                      <p:to>
                                        <p:strVal val="visible"/>
                                      </p:to>
                                    </p:set>
                                    <p:anim calcmode="lin" valueType="num">
                                      <p:cBhvr additive="base">
                                        <p:cTn id="19"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21" presetID="1"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76200" y="989587"/>
            <a:ext cx="8915400" cy="5262979"/>
          </a:xfrm>
          <a:prstGeom prst="rect">
            <a:avLst/>
          </a:prstGeom>
          <a:noFill/>
          <a:ln w="9525">
            <a:noFill/>
            <a:miter lim="800000"/>
            <a:headEnd/>
            <a:tailEnd/>
          </a:ln>
        </p:spPr>
        <p:txBody>
          <a:bodyPr wrap="square">
            <a:spAutoFit/>
          </a:bodyPr>
          <a:lstStyle/>
          <a:p>
            <a:r>
              <a:rPr lang="en-US" sz="2800" b="1" dirty="0" err="1">
                <a:latin typeface="Times New Roman" pitchFamily="18" charset="0"/>
                <a:cs typeface="Times New Roman" pitchFamily="18" charset="0"/>
              </a:rPr>
              <a:t>Bài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tập</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4: </a:t>
            </a:r>
            <a:r>
              <a:rPr lang="es-ES" sz="2800" dirty="0" err="1">
                <a:latin typeface="Times New Roman" panose="02020603050405020304" pitchFamily="18" charset="0"/>
                <a:cs typeface="Times New Roman" panose="02020603050405020304" pitchFamily="18" charset="0"/>
              </a:rPr>
              <a:t>Hãy</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nhận</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biết</a:t>
            </a:r>
            <a:r>
              <a:rPr lang="es-ES" sz="2800" dirty="0">
                <a:latin typeface="Times New Roman" panose="02020603050405020304" pitchFamily="18" charset="0"/>
                <a:cs typeface="Times New Roman" panose="02020603050405020304" pitchFamily="18" charset="0"/>
              </a:rPr>
              <a:t> 4 </a:t>
            </a:r>
            <a:r>
              <a:rPr lang="es-ES" sz="2800" dirty="0" err="1">
                <a:latin typeface="Times New Roman" panose="02020603050405020304" pitchFamily="18" charset="0"/>
                <a:cs typeface="Times New Roman" panose="02020603050405020304" pitchFamily="18" charset="0"/>
              </a:rPr>
              <a:t>ống</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nghiệm</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không</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nhãn</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đựng</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riêng</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biệt</a:t>
            </a:r>
            <a:r>
              <a:rPr lang="es-ES" sz="2800" dirty="0">
                <a:latin typeface="Times New Roman" panose="02020603050405020304" pitchFamily="18" charset="0"/>
                <a:cs typeface="Times New Roman" panose="02020603050405020304" pitchFamily="18" charset="0"/>
              </a:rPr>
              <a:t> 4 </a:t>
            </a:r>
            <a:r>
              <a:rPr lang="es-ES" sz="2800" dirty="0" err="1">
                <a:latin typeface="Times New Roman" panose="02020603050405020304" pitchFamily="18" charset="0"/>
                <a:cs typeface="Times New Roman" panose="02020603050405020304" pitchFamily="18" charset="0"/>
              </a:rPr>
              <a:t>dung</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dịch</a:t>
            </a:r>
            <a:r>
              <a:rPr lang="es-ES" sz="2800" dirty="0">
                <a:latin typeface="Times New Roman" panose="02020603050405020304" pitchFamily="18" charset="0"/>
                <a:cs typeface="Times New Roman" panose="02020603050405020304" pitchFamily="18" charset="0"/>
              </a:rPr>
              <a:t> </a:t>
            </a:r>
            <a:r>
              <a:rPr lang="es-ES" sz="2800" dirty="0" err="1">
                <a:latin typeface="Times New Roman" panose="02020603050405020304" pitchFamily="18" charset="0"/>
                <a:cs typeface="Times New Roman" panose="02020603050405020304" pitchFamily="18" charset="0"/>
              </a:rPr>
              <a:t>sau</a:t>
            </a:r>
            <a:r>
              <a:rPr lang="es-ES" sz="2800" dirty="0">
                <a:latin typeface="Times New Roman" panose="02020603050405020304" pitchFamily="18" charset="0"/>
                <a:cs typeface="Times New Roman" panose="02020603050405020304" pitchFamily="18" charset="0"/>
              </a:rPr>
              <a:t>: Ba(OH)</a:t>
            </a:r>
            <a:r>
              <a:rPr lang="es-ES" sz="2800" baseline="-25000" dirty="0">
                <a:latin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cs typeface="Times New Roman" panose="02020603050405020304" pitchFamily="18" charset="0"/>
              </a:rPr>
              <a:t>, H</a:t>
            </a:r>
            <a:r>
              <a:rPr lang="es-ES" sz="2800" baseline="-25000" dirty="0">
                <a:latin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cs typeface="Times New Roman" panose="02020603050405020304" pitchFamily="18" charset="0"/>
              </a:rPr>
              <a:t>SO</a:t>
            </a:r>
            <a:r>
              <a:rPr lang="es-ES" sz="2800" baseline="-25000" dirty="0">
                <a:latin typeface="Times New Roman" panose="02020603050405020304" pitchFamily="18" charset="0"/>
                <a:cs typeface="Times New Roman" panose="02020603050405020304" pitchFamily="18" charset="0"/>
              </a:rPr>
              <a:t>4</a:t>
            </a:r>
            <a:r>
              <a:rPr lang="es-ES" sz="2800" dirty="0">
                <a:latin typeface="Times New Roman" panose="02020603050405020304" pitchFamily="18" charset="0"/>
                <a:cs typeface="Times New Roman" panose="02020603050405020304" pitchFamily="18" charset="0"/>
              </a:rPr>
              <a:t>, Na</a:t>
            </a:r>
            <a:r>
              <a:rPr lang="es-ES" sz="2800" baseline="-25000" dirty="0">
                <a:latin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cs typeface="Times New Roman" panose="02020603050405020304" pitchFamily="18" charset="0"/>
              </a:rPr>
              <a:t>CO</a:t>
            </a:r>
            <a:r>
              <a:rPr lang="es-ES" sz="2800" baseline="-25000" dirty="0">
                <a:latin typeface="Times New Roman" panose="02020603050405020304" pitchFamily="18" charset="0"/>
                <a:cs typeface="Times New Roman" panose="02020603050405020304" pitchFamily="18" charset="0"/>
              </a:rPr>
              <a:t>3</a:t>
            </a:r>
            <a:r>
              <a:rPr lang="es-ES" sz="2800" dirty="0">
                <a:latin typeface="Times New Roman" panose="02020603050405020304" pitchFamily="18" charset="0"/>
                <a:cs typeface="Times New Roman" panose="02020603050405020304" pitchFamily="18" charset="0"/>
              </a:rPr>
              <a:t>, ZnSO</a:t>
            </a:r>
            <a:r>
              <a:rPr lang="es-ES" sz="2800" baseline="-25000" dirty="0">
                <a:latin typeface="Times New Roman" panose="02020603050405020304" pitchFamily="18" charset="0"/>
                <a:cs typeface="Times New Roman" panose="02020603050405020304" pitchFamily="18" charset="0"/>
              </a:rPr>
              <a:t>4</a:t>
            </a:r>
            <a:r>
              <a:rPr lang="es-ES"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Dùng dd HCl cho vào </a:t>
            </a:r>
            <a:r>
              <a:rPr lang="pt-BR" sz="2800" dirty="0" smtClean="0">
                <a:latin typeface="Times New Roman" panose="02020603050405020304" pitchFamily="18" charset="0"/>
                <a:cs typeface="Times New Roman" panose="02020603050405020304" pitchFamily="18" charset="0"/>
              </a:rPr>
              <a:t>các mẫu thử, </a:t>
            </a:r>
            <a:r>
              <a:rPr lang="pt-BR" sz="2800" dirty="0">
                <a:latin typeface="Times New Roman" panose="02020603050405020304" pitchFamily="18" charset="0"/>
                <a:cs typeface="Times New Roman" panose="02020603050405020304" pitchFamily="18" charset="0"/>
              </a:rPr>
              <a:t>mẫu nào sinh khí là </a:t>
            </a:r>
            <a:r>
              <a:rPr lang="es-ES" sz="2800" dirty="0" smtClean="0">
                <a:latin typeface="Times New Roman" panose="02020603050405020304" pitchFamily="18" charset="0"/>
                <a:cs typeface="Times New Roman" panose="02020603050405020304" pitchFamily="18" charset="0"/>
              </a:rPr>
              <a:t>Na</a:t>
            </a:r>
            <a:r>
              <a:rPr lang="es-ES" sz="2800" baseline="-25000" dirty="0" smtClean="0">
                <a:latin typeface="Times New Roman" panose="02020603050405020304" pitchFamily="18" charset="0"/>
                <a:cs typeface="Times New Roman" panose="02020603050405020304" pitchFamily="18" charset="0"/>
              </a:rPr>
              <a:t>2</a:t>
            </a:r>
            <a:r>
              <a:rPr lang="es-ES" sz="2800" dirty="0" smtClean="0">
                <a:latin typeface="Times New Roman" panose="02020603050405020304" pitchFamily="18" charset="0"/>
                <a:cs typeface="Times New Roman" panose="02020603050405020304" pitchFamily="18" charset="0"/>
              </a:rPr>
              <a:t>CO</a:t>
            </a:r>
            <a:r>
              <a:rPr lang="es-ES" sz="2800" baseline="-25000" dirty="0" smtClean="0">
                <a:latin typeface="Times New Roman" panose="02020603050405020304" pitchFamily="18" charset="0"/>
                <a:cs typeface="Times New Roman" panose="02020603050405020304" pitchFamily="18" charset="0"/>
              </a:rPr>
              <a:t>3</a:t>
            </a:r>
            <a:r>
              <a:rPr lang="es-ES" sz="2800" dirty="0" smtClean="0">
                <a:latin typeface="Times New Roman" panose="02020603050405020304" pitchFamily="18" charset="0"/>
                <a:cs typeface="Times New Roman" panose="02020603050405020304" pitchFamily="18" charset="0"/>
              </a:rPr>
              <a:t>. </a:t>
            </a:r>
          </a:p>
          <a:p>
            <a:r>
              <a:rPr lang="es-ES" sz="2800" dirty="0" smtClean="0">
                <a:latin typeface="Times New Roman" panose="02020603050405020304" pitchFamily="18" charset="0"/>
                <a:cs typeface="Times New Roman" panose="02020603050405020304" pitchFamily="18" charset="0"/>
              </a:rPr>
              <a:t>Na</a:t>
            </a:r>
            <a:r>
              <a:rPr lang="es-ES" sz="2800" baseline="-25000" dirty="0" smtClean="0">
                <a:latin typeface="Times New Roman" panose="02020603050405020304" pitchFamily="18" charset="0"/>
                <a:cs typeface="Times New Roman" panose="02020603050405020304" pitchFamily="18" charset="0"/>
              </a:rPr>
              <a:t>2</a:t>
            </a:r>
            <a:r>
              <a:rPr lang="es-ES" sz="2800" dirty="0" smtClean="0">
                <a:latin typeface="Times New Roman" panose="02020603050405020304" pitchFamily="18" charset="0"/>
                <a:cs typeface="Times New Roman" panose="02020603050405020304" pitchFamily="18" charset="0"/>
              </a:rPr>
              <a:t>CO</a:t>
            </a:r>
            <a:r>
              <a:rPr lang="es-ES" sz="2800" baseline="-25000" dirty="0" smtClean="0">
                <a:latin typeface="Times New Roman" panose="02020603050405020304" pitchFamily="18" charset="0"/>
                <a:cs typeface="Times New Roman" panose="02020603050405020304" pitchFamily="18" charset="0"/>
              </a:rPr>
              <a:t>3</a:t>
            </a:r>
            <a:r>
              <a:rPr lang="es-ES" sz="2800" dirty="0" smtClean="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rPr>
              <a:t>+ 2HCl </a:t>
            </a:r>
            <a:r>
              <a:rPr lang="es-ES" sz="2800" dirty="0">
                <a:latin typeface="Times New Roman" panose="02020603050405020304" pitchFamily="18" charset="0"/>
                <a:cs typeface="Times New Roman" panose="02020603050405020304" pitchFamily="18" charset="0"/>
                <a:sym typeface="Wingdings" panose="05000000000000000000" pitchFamily="2" charset="2"/>
              </a:rPr>
              <a:t> 2NaCl +  CO</a:t>
            </a:r>
            <a:r>
              <a:rPr lang="es-E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s-ES" sz="2800" baseline="30000" dirty="0">
                <a:latin typeface="Times New Roman" panose="02020603050405020304" pitchFamily="18" charset="0"/>
                <a:cs typeface="Times New Roman" panose="02020603050405020304" pitchFamily="18" charset="0"/>
                <a:sym typeface="Wingdings" panose="05000000000000000000" pitchFamily="2" charset="2"/>
              </a:rPr>
              <a:t>↑</a:t>
            </a:r>
            <a:r>
              <a:rPr lang="es-ES" sz="2800" dirty="0">
                <a:latin typeface="Times New Roman" panose="02020603050405020304" pitchFamily="18" charset="0"/>
                <a:cs typeface="Times New Roman" panose="02020603050405020304" pitchFamily="18" charset="0"/>
                <a:sym typeface="Wingdings" panose="05000000000000000000" pitchFamily="2" charset="2"/>
              </a:rPr>
              <a:t>  +  H</a:t>
            </a:r>
            <a:r>
              <a:rPr lang="es-ES" sz="2800" baseline="-25000" dirty="0">
                <a:latin typeface="Times New Roman" panose="02020603050405020304" pitchFamily="18" charset="0"/>
                <a:cs typeface="Times New Roman" panose="02020603050405020304" pitchFamily="18" charset="0"/>
                <a:sym typeface="Wingdings" panose="05000000000000000000" pitchFamily="2" charset="2"/>
              </a:rPr>
              <a:t>2</a:t>
            </a:r>
            <a:r>
              <a:rPr lang="es-ES" sz="2800" dirty="0">
                <a:latin typeface="Times New Roman" panose="02020603050405020304" pitchFamily="18" charset="0"/>
                <a:cs typeface="Times New Roman" panose="02020603050405020304" pitchFamily="18" charset="0"/>
                <a:sym typeface="Wingdings" panose="05000000000000000000" pitchFamily="2" charset="2"/>
              </a:rPr>
              <a:t>O</a:t>
            </a:r>
            <a:endParaRPr lang="es-ES" sz="2800" dirty="0">
              <a:latin typeface="Times New Roman" panose="02020603050405020304" pitchFamily="18" charset="0"/>
              <a:cs typeface="Times New Roman" panose="02020603050405020304" pitchFamily="18" charset="0"/>
            </a:endParaRPr>
          </a:p>
          <a:p>
            <a:endParaRPr lang="pt-BR" sz="2800" b="1" dirty="0" smtClean="0">
              <a:latin typeface="Times New Roman" panose="02020603050405020304" pitchFamily="18" charset="0"/>
              <a:cs typeface="Times New Roman" panose="02020603050405020304" pitchFamily="18" charset="0"/>
            </a:endParaRPr>
          </a:p>
          <a:p>
            <a:r>
              <a:rPr lang="pt-BR" sz="2800" b="1" dirty="0" smtClean="0">
                <a:latin typeface="Times New Roman" panose="02020603050405020304" pitchFamily="18" charset="0"/>
                <a:cs typeface="Times New Roman" panose="02020603050405020304" pitchFamily="18" charset="0"/>
              </a:rPr>
              <a:t>Cho </a:t>
            </a:r>
            <a:r>
              <a:rPr lang="pt-BR" sz="2800" b="1" dirty="0">
                <a:latin typeface="Times New Roman" panose="02020603050405020304" pitchFamily="18" charset="0"/>
                <a:cs typeface="Times New Roman" panose="02020603050405020304" pitchFamily="18" charset="0"/>
              </a:rPr>
              <a:t>quỳ tím vào </a:t>
            </a:r>
            <a:r>
              <a:rPr lang="pt-BR" sz="2800" b="1" dirty="0" smtClean="0">
                <a:latin typeface="Times New Roman" panose="02020603050405020304" pitchFamily="18" charset="0"/>
                <a:cs typeface="Times New Roman" panose="02020603050405020304" pitchFamily="18" charset="0"/>
              </a:rPr>
              <a:t>các </a:t>
            </a:r>
            <a:r>
              <a:rPr lang="pt-BR" sz="2800" b="1" dirty="0">
                <a:latin typeface="Times New Roman" panose="02020603050405020304" pitchFamily="18" charset="0"/>
                <a:cs typeface="Times New Roman" panose="02020603050405020304" pitchFamily="18" charset="0"/>
              </a:rPr>
              <a:t>mẫu </a:t>
            </a:r>
            <a:r>
              <a:rPr lang="pt-BR" sz="2800" b="1" dirty="0" smtClean="0">
                <a:latin typeface="Times New Roman" panose="02020603050405020304" pitchFamily="18" charset="0"/>
                <a:cs typeface="Times New Roman" panose="02020603050405020304" pitchFamily="18" charset="0"/>
              </a:rPr>
              <a:t>thử còn lại</a:t>
            </a:r>
            <a:endParaRPr lang="pt-BR" sz="2800" b="1"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Quỳ </a:t>
            </a:r>
            <a:r>
              <a:rPr lang="pt-BR" sz="2800" dirty="0">
                <a:latin typeface="Times New Roman" panose="02020603050405020304" pitchFamily="18" charset="0"/>
                <a:cs typeface="Times New Roman" panose="02020603050405020304" pitchFamily="18" charset="0"/>
              </a:rPr>
              <a:t>tím chuyển </a:t>
            </a:r>
            <a:r>
              <a:rPr lang="pt-BR" sz="2800" dirty="0" smtClean="0">
                <a:latin typeface="Times New Roman" panose="02020603050405020304" pitchFamily="18" charset="0"/>
                <a:cs typeface="Times New Roman" panose="02020603050405020304" pitchFamily="18" charset="0"/>
              </a:rPr>
              <a:t>xanh: Ba(OH)</a:t>
            </a:r>
            <a:r>
              <a:rPr lang="pt-BR" sz="2800" baseline="-25000" dirty="0" smtClean="0">
                <a:latin typeface="Times New Roman" panose="02020603050405020304" pitchFamily="18" charset="0"/>
                <a:cs typeface="Times New Roman" panose="02020603050405020304" pitchFamily="18" charset="0"/>
              </a:rPr>
              <a:t>2</a:t>
            </a:r>
            <a:endParaRPr lang="pt-BR" sz="2800" baseline="-250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Quỳ </a:t>
            </a:r>
            <a:r>
              <a:rPr lang="pt-BR" sz="2800" dirty="0">
                <a:latin typeface="Times New Roman" panose="02020603050405020304" pitchFamily="18" charset="0"/>
                <a:cs typeface="Times New Roman" panose="02020603050405020304" pitchFamily="18" charset="0"/>
              </a:rPr>
              <a:t>tím chuyển </a:t>
            </a:r>
            <a:r>
              <a:rPr lang="pt-BR" sz="2800" dirty="0" smtClean="0">
                <a:latin typeface="Times New Roman" panose="02020603050405020304" pitchFamily="18" charset="0"/>
                <a:cs typeface="Times New Roman" panose="02020603050405020304" pitchFamily="18" charset="0"/>
              </a:rPr>
              <a:t>đỏ: H</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SO</a:t>
            </a:r>
            <a:r>
              <a:rPr lang="pt-BR" sz="2800" baseline="-25000" dirty="0" smtClean="0">
                <a:latin typeface="Times New Roman" panose="02020603050405020304" pitchFamily="18" charset="0"/>
                <a:cs typeface="Times New Roman" panose="02020603050405020304" pitchFamily="18" charset="0"/>
              </a:rPr>
              <a:t>4</a:t>
            </a:r>
          </a:p>
          <a:p>
            <a:r>
              <a:rPr lang="pt-BR" sz="2800" dirty="0" smtClean="0">
                <a:latin typeface="Times New Roman" panose="02020603050405020304" pitchFamily="18" charset="0"/>
                <a:cs typeface="Times New Roman" panose="02020603050405020304" pitchFamily="18" charset="0"/>
              </a:rPr>
              <a:t>Quỳ tìm </a:t>
            </a:r>
            <a:r>
              <a:rPr lang="pt-BR" sz="2800" dirty="0">
                <a:latin typeface="Times New Roman" panose="02020603050405020304" pitchFamily="18" charset="0"/>
                <a:cs typeface="Times New Roman" panose="02020603050405020304" pitchFamily="18" charset="0"/>
              </a:rPr>
              <a:t>không đổi màu là</a:t>
            </a:r>
            <a:r>
              <a:rPr lang="pt-BR" sz="2800" dirty="0" smtClean="0">
                <a:latin typeface="Times New Roman" panose="02020603050405020304" pitchFamily="18" charset="0"/>
                <a:cs typeface="Times New Roman" panose="02020603050405020304" pitchFamily="18" charset="0"/>
              </a:rPr>
              <a:t>:</a:t>
            </a:r>
            <a:r>
              <a:rPr lang="es-ES" sz="2800" dirty="0" smtClean="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rPr>
              <a:t>ZnSO</a:t>
            </a:r>
            <a:r>
              <a:rPr lang="es-ES" sz="2800" baseline="-25000" dirty="0">
                <a:latin typeface="Times New Roman" panose="02020603050405020304" pitchFamily="18" charset="0"/>
                <a:cs typeface="Times New Roman" panose="02020603050405020304" pitchFamily="18" charset="0"/>
              </a:rPr>
              <a:t>4</a:t>
            </a:r>
            <a:r>
              <a:rPr lang="es-ES" sz="2800" dirty="0" smtClean="0">
                <a:latin typeface="Times New Roman" panose="02020603050405020304" pitchFamily="18" charset="0"/>
                <a:cs typeface="Times New Roman" panose="02020603050405020304" pitchFamily="18" charset="0"/>
              </a:rPr>
              <a:t>.</a:t>
            </a:r>
            <a:endParaRPr lang="es-ES" sz="28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10273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3" end="3"/>
                                            </p:txEl>
                                          </p:spTgt>
                                        </p:tgtEl>
                                        <p:attrNameLst>
                                          <p:attrName>style.visibility</p:attrName>
                                        </p:attrNameLst>
                                      </p:cBhvr>
                                      <p:to>
                                        <p:strVal val="visible"/>
                                      </p:to>
                                    </p:set>
                                    <p:anim calcmode="lin" valueType="num">
                                      <p:cBhvr additive="base">
                                        <p:cTn id="11"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2">
                                            <p:txEl>
                                              <p:pRg st="5" end="5"/>
                                            </p:txEl>
                                          </p:spTgt>
                                        </p:tgtEl>
                                        <p:attrNameLst>
                                          <p:attrName>style.visibility</p:attrName>
                                        </p:attrNameLst>
                                      </p:cBhvr>
                                      <p:to>
                                        <p:strVal val="visible"/>
                                      </p:to>
                                    </p:set>
                                    <p:anim calcmode="lin" valueType="num">
                                      <p:cBhvr additive="base">
                                        <p:cTn id="1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2">
                                            <p:txEl>
                                              <p:pRg st="6" end="6"/>
                                            </p:txEl>
                                          </p:spTgt>
                                        </p:tgtEl>
                                        <p:attrNameLst>
                                          <p:attrName>style.visibility</p:attrName>
                                        </p:attrNameLst>
                                      </p:cBhvr>
                                      <p:to>
                                        <p:strVal val="visible"/>
                                      </p:to>
                                    </p:set>
                                    <p:anim calcmode="lin" valueType="num">
                                      <p:cBhvr additive="base">
                                        <p:cTn id="21"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
                                            <p:txEl>
                                              <p:pRg st="7" end="7"/>
                                            </p:txEl>
                                          </p:spTgt>
                                        </p:tgtEl>
                                        <p:attrNameLst>
                                          <p:attrName>style.visibility</p:attrName>
                                        </p:attrNameLst>
                                      </p:cBhvr>
                                      <p:to>
                                        <p:strVal val="visible"/>
                                      </p:to>
                                    </p:set>
                                    <p:anim calcmode="lin" valueType="num">
                                      <p:cBhvr additive="base">
                                        <p:cTn id="25"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2">
                                            <p:txEl>
                                              <p:pRg st="8" end="8"/>
                                            </p:txEl>
                                          </p:spTgt>
                                        </p:tgtEl>
                                        <p:attrNameLst>
                                          <p:attrName>style.visibility</p:attrName>
                                        </p:attrNameLst>
                                      </p:cBhvr>
                                      <p:to>
                                        <p:strVal val="visible"/>
                                      </p:to>
                                    </p:set>
                                    <p:anim calcmode="lin" valueType="num">
                                      <p:cBhvr additive="base">
                                        <p:cTn id="29" dur="500" fill="hold"/>
                                        <p:tgtEl>
                                          <p:spTgt spid="22">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5, </a:t>
            </a:r>
            <a:r>
              <a:rPr lang="en-US" sz="2800" b="1" dirty="0" smtClean="0">
                <a:solidFill>
                  <a:srgbClr val="002060"/>
                </a:solidFill>
                <a:latin typeface="Times New Roman" pitchFamily="18" charset="0"/>
                <a:cs typeface="Times New Roman" pitchFamily="18" charset="0"/>
              </a:rPr>
              <a:t>6, 7 </a:t>
            </a: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7,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7)</a:t>
            </a:r>
            <a:endParaRPr lang="en-US" sz="2800" b="1" dirty="0">
              <a:solidFill>
                <a:srgbClr val="002060"/>
              </a:solidFill>
              <a:latin typeface="Times New Roman" pitchFamily="18" charset="0"/>
              <a:cs typeface="Times New Roman" pitchFamily="18" charset="0"/>
            </a:endParaRP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345440" y="1066800"/>
            <a:ext cx="818896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80. NHÔM VÀ HỢP CHẤT QUAN TRỌNG CỦA NHÔM</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269875" y="2209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228600" y="3314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879474" y="283686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2234625"/>
            <a:ext cx="1210588" cy="584775"/>
          </a:xfrm>
          <a:prstGeom prst="rect">
            <a:avLst/>
          </a:prstGeom>
          <a:noFill/>
          <a:ln w="9525" algn="ctr">
            <a:noFill/>
            <a:miter lim="800000"/>
            <a:headEnd/>
            <a:tailEnd/>
          </a:ln>
        </p:spPr>
        <p:txBody>
          <a:bodyPr wrap="none">
            <a:spAutoFit/>
          </a:bodyPr>
          <a:lstStyle/>
          <a:p>
            <a:pPr eaLnBrk="0" hangingPunct="0"/>
            <a:r>
              <a:rPr lang="en-US" sz="3200" dirty="0" err="1" smtClean="0">
                <a:solidFill>
                  <a:srgbClr val="002060"/>
                </a:solidFill>
                <a:latin typeface="Times New Roman" pitchFamily="18" charset="0"/>
                <a:cs typeface="Times New Roman" pitchFamily="18" charset="0"/>
              </a:rPr>
              <a:t>Nhôm</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449263" y="2227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949324" y="3377625"/>
            <a:ext cx="7127875" cy="584775"/>
          </a:xfrm>
          <a:prstGeom prst="rect">
            <a:avLst/>
          </a:prstGeom>
          <a:noFill/>
          <a:ln w="9525" algn="ctr">
            <a:noFill/>
            <a:miter lim="800000"/>
            <a:headEnd/>
            <a:tailEnd/>
          </a:ln>
        </p:spPr>
        <p:txBody>
          <a:bodyPr wrap="square">
            <a:spAutoFit/>
          </a:bodyPr>
          <a:lstStyle/>
          <a:p>
            <a:pPr eaLnBrk="0" hangingPunct="0"/>
            <a:r>
              <a:rPr lang="en-US" sz="3200" dirty="0" err="1" smtClean="0">
                <a:solidFill>
                  <a:srgbClr val="002060"/>
                </a:solidFill>
                <a:latin typeface="Times New Roman" pitchFamily="18" charset="0"/>
                <a:cs typeface="Times New Roman" pitchFamily="18" charset="0"/>
              </a:rPr>
              <a:t>Hợp</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chất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quan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trọng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của</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nhôm</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407988" y="3332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49" name="Line 11">
            <a:extLst>
              <a:ext uri="{FF2B5EF4-FFF2-40B4-BE49-F238E27FC236}">
                <a16:creationId xmlns:a16="http://schemas.microsoft.com/office/drawing/2014/main" id="{1E22E3C9-81D5-44E1-9491-8109F2E79B3F}"/>
              </a:ext>
            </a:extLst>
          </p:cNvPr>
          <p:cNvSpPr>
            <a:spLocks noChangeShapeType="1"/>
          </p:cNvSpPr>
          <p:nvPr/>
        </p:nvSpPr>
        <p:spPr bwMode="auto">
          <a:xfrm>
            <a:off x="879474" y="3966175"/>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19200</TotalTime>
  <Words>2657</Words>
  <Application>Microsoft Office PowerPoint</Application>
  <PresentationFormat>On-screen Show (4:3)</PresentationFormat>
  <Paragraphs>328</Paragraphs>
  <Slides>36</Slides>
  <Notes>36</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36</vt:i4>
      </vt:variant>
    </vt:vector>
  </HeadingPairs>
  <TitlesOfParts>
    <vt:vector size="50" baseType="lpstr">
      <vt:lpstr>宋体</vt:lpstr>
      <vt:lpstr>Arial</vt:lpstr>
      <vt:lpstr>Calibri</vt:lpstr>
      <vt:lpstr>Cambria Math</vt:lpstr>
      <vt:lpstr>Perpetua</vt:lpstr>
      <vt:lpstr>Symbol</vt:lpstr>
      <vt:lpstr>Tahoma</vt:lpstr>
      <vt:lpstr>Times New Roman</vt:lpstr>
      <vt:lpstr>Wingdings</vt:lpstr>
      <vt:lpstr>Wingdings 3</vt: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cp:lastModifiedBy>
  <cp:revision>680</cp:revision>
  <dcterms:created xsi:type="dcterms:W3CDTF">2011-10-11T04:02:09Z</dcterms:created>
  <dcterms:modified xsi:type="dcterms:W3CDTF">2020-05-27T01:23:34Z</dcterms:modified>
</cp:coreProperties>
</file>